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67" r:id="rId3"/>
    <p:sldId id="268" r:id="rId4"/>
    <p:sldId id="257" r:id="rId5"/>
    <p:sldId id="300" r:id="rId6"/>
    <p:sldId id="303" r:id="rId7"/>
    <p:sldId id="276" r:id="rId8"/>
    <p:sldId id="279" r:id="rId9"/>
    <p:sldId id="278" r:id="rId10"/>
    <p:sldId id="280" r:id="rId11"/>
    <p:sldId id="281" r:id="rId12"/>
    <p:sldId id="282" r:id="rId13"/>
    <p:sldId id="283" r:id="rId14"/>
    <p:sldId id="284" r:id="rId15"/>
    <p:sldId id="286" r:id="rId16"/>
    <p:sldId id="288" r:id="rId17"/>
    <p:sldId id="289" r:id="rId18"/>
    <p:sldId id="291" r:id="rId19"/>
    <p:sldId id="290" r:id="rId20"/>
    <p:sldId id="269" r:id="rId21"/>
    <p:sldId id="292" r:id="rId22"/>
    <p:sldId id="294" r:id="rId23"/>
    <p:sldId id="277" r:id="rId24"/>
    <p:sldId id="307" r:id="rId25"/>
    <p:sldId id="306" r:id="rId26"/>
    <p:sldId id="270" r:id="rId27"/>
    <p:sldId id="311" r:id="rId28"/>
    <p:sldId id="295" r:id="rId29"/>
    <p:sldId id="299" r:id="rId30"/>
    <p:sldId id="297" r:id="rId31"/>
    <p:sldId id="304" r:id="rId32"/>
    <p:sldId id="305" r:id="rId33"/>
    <p:sldId id="302" r:id="rId34"/>
    <p:sldId id="285" r:id="rId35"/>
    <p:sldId id="296" r:id="rId36"/>
    <p:sldId id="298" r:id="rId37"/>
    <p:sldId id="301" r:id="rId38"/>
    <p:sldId id="308" r:id="rId39"/>
    <p:sldId id="309" r:id="rId40"/>
    <p:sldId id="310" r:id="rId41"/>
    <p:sldId id="271" r:id="rId42"/>
    <p:sldId id="259" r:id="rId43"/>
    <p:sldId id="264" r:id="rId44"/>
  </p:sldIdLst>
  <p:sldSz cx="12192000" cy="6858000"/>
  <p:notesSz cx="6858000" cy="9144000"/>
  <p:embeddedFontLst>
    <p:embeddedFont>
      <p:font typeface="幼圆" panose="02010509060101010101" pitchFamily="49" charset="-122"/>
      <p:regular r:id="rId46"/>
    </p:embeddedFont>
    <p:embeddedFont>
      <p:font typeface="等线" panose="02010600030101010101" pitchFamily="2" charset="-122"/>
      <p:regular r:id="rId47"/>
      <p:bold r:id="rId48"/>
    </p:embeddedFont>
    <p:embeddedFont>
      <p:font typeface="Impact" panose="020B0806030902050204" pitchFamily="34" charset="0"/>
      <p:regular r:id="rId49"/>
    </p:embeddedFont>
    <p:embeddedFont>
      <p:font typeface="Gungsuh" panose="02010600030101010101" charset="-127"/>
      <p:regular r:id="rId50"/>
    </p:embeddedFont>
    <p:embeddedFont>
      <p:font typeface="黑体" panose="02010609060101010101" pitchFamily="49" charset="-122"/>
      <p:regular r:id="rId51"/>
    </p:embeddedFont>
    <p:embeddedFont>
      <p:font typeface="微软雅黑" panose="020B0503020204020204" pitchFamily="34" charset="-122"/>
      <p:regular r:id="rId52"/>
      <p:bold r:id="rId53"/>
    </p:embeddedFont>
    <p:embeddedFont>
      <p:font typeface="Calibri" panose="020F0502020204030204" pitchFamily="34" charset="0"/>
      <p:regular r:id="rId54"/>
      <p:bold r:id="rId55"/>
      <p:italic r:id="rId56"/>
      <p:boldItalic r:id="rId57"/>
    </p:embeddedFont>
  </p:embeddedFontLst>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658"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pPr>
                <a:defRPr/>
              </a:pPr>
              <a:t>2019/1/4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itchFamily="34" charset="0"/>
              <a:buNone/>
              <a:defRPr sz="1200" smtClean="0"/>
            </a:lvl1pPr>
          </a:lstStyle>
          <a:p>
            <a:pPr>
              <a:defRPr/>
            </a:pPr>
            <a:fld id="{FA7C4805-7CB3-459E-9D3C-86D32365DB11}" type="slidenum">
              <a:rPr lang="zh-CN" altLang="en-US"/>
              <a:pPr>
                <a:defRPr/>
              </a:pPr>
              <a:t>‹#›</a:t>
            </a:fld>
            <a:endParaRPr lang="zh-CN" altLang="en-US"/>
          </a:p>
        </p:txBody>
      </p:sp>
    </p:spTree>
    <p:extLst>
      <p:ext uri="{BB962C8B-B14F-4D97-AF65-F5344CB8AC3E}">
        <p14:creationId xmlns:p14="http://schemas.microsoft.com/office/powerpoint/2010/main" val="15015661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19323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220971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2173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pPr>
                <a:defRPr/>
              </a:pPr>
              <a:t>2019/1/4</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4313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86759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pPr>
                <a:defRPr/>
              </a:pPr>
              <a:t>2019/1/4</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95829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pPr>
                <a:defRPr/>
              </a:pPr>
              <a:t>2019/1/4</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379319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pPr>
                <a:defRPr/>
              </a:pPr>
              <a:t>2019/1/4</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67492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pPr>
                <a:defRPr/>
              </a:pPr>
              <a:t>2019/1/4</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919721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pPr>
                <a:defRPr/>
              </a:pPr>
              <a:t>2019/1/4</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26619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pPr>
                <a:defRPr/>
              </a:pPr>
              <a:t>2019/1/4</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30802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pPr>
                <a:defRPr/>
              </a:pPr>
              <a:t>2019/1/4</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765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pPr>
                <a:defRPr/>
              </a:pPr>
              <a:t>2019/1/4</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04D8D7E4-A943-4079-A431-5FD58BF7B2F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headEnd/>
            <a:tailEnd/>
          </a:ln>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4400">
                <a:solidFill>
                  <a:schemeClr val="bg1"/>
                </a:solidFill>
                <a:latin typeface="Gungsuh" pitchFamily="18" charset="-127"/>
                <a:ea typeface="Gungsuh" pitchFamily="18" charset="-127"/>
                <a:sym typeface="Gungsuh" pitchFamily="18" charset="-127"/>
              </a:rPr>
              <a:t>LOGO</a:t>
            </a:r>
            <a:endParaRPr lang="zh-CN" altLang="en-US" sz="4400">
              <a:solidFill>
                <a:schemeClr val="bg1"/>
              </a:solidFill>
              <a:latin typeface="Gungsuh" pitchFamily="18" charset="-127"/>
              <a:ea typeface="Gungsuh" pitchFamily="18" charset="-127"/>
              <a:sym typeface="Gungsuh"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4800" b="1" dirty="0">
                <a:solidFill>
                  <a:srgbClr val="737373"/>
                </a:solidFill>
                <a:latin typeface="微软雅黑" pitchFamily="34" charset="-122"/>
                <a:ea typeface="造字工房悦黑体验版纤细体"/>
                <a:cs typeface="造字工房悦黑体验版纤细体"/>
                <a:sym typeface="造字工房悦黑体验版纤细体"/>
              </a:rPr>
              <a:t>SRS</a:t>
            </a:r>
            <a:r>
              <a:rPr lang="zh-CN" altLang="en-US" sz="4800" b="1" dirty="0">
                <a:solidFill>
                  <a:srgbClr val="737373"/>
                </a:solidFill>
                <a:latin typeface="微软雅黑" pitchFamily="34" charset="-122"/>
                <a:ea typeface="造字工房悦黑体验版纤细体"/>
                <a:cs typeface="造字工房悦黑体验版纤细体"/>
                <a:sym typeface="造字工房悦黑体验版纤细体"/>
              </a:rPr>
              <a:t>评审</a:t>
            </a: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9" name="图片 8"/>
          <p:cNvPicPr>
            <a:picLocks noChangeAspect="1"/>
          </p:cNvPicPr>
          <p:nvPr/>
        </p:nvPicPr>
        <p:blipFill>
          <a:blip r:embed="rId2"/>
          <a:stretch>
            <a:fillRect/>
          </a:stretch>
        </p:blipFill>
        <p:spPr>
          <a:xfrm>
            <a:off x="263514" y="1459018"/>
            <a:ext cx="11732162" cy="4423602"/>
          </a:xfrm>
          <a:prstGeom prst="rect">
            <a:avLst/>
          </a:prstGeom>
        </p:spPr>
      </p:pic>
    </p:spTree>
    <p:extLst>
      <p:ext uri="{BB962C8B-B14F-4D97-AF65-F5344CB8AC3E}">
        <p14:creationId xmlns:p14="http://schemas.microsoft.com/office/powerpoint/2010/main" val="1530806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extLst>
      <p:ext uri="{BB962C8B-B14F-4D97-AF65-F5344CB8AC3E}">
        <p14:creationId xmlns:p14="http://schemas.microsoft.com/office/powerpoint/2010/main" val="35613659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124999" y="1571298"/>
            <a:ext cx="12069830" cy="4849811"/>
          </a:xfrm>
          <a:prstGeom prst="rect">
            <a:avLst/>
          </a:prstGeom>
        </p:spPr>
      </p:pic>
    </p:spTree>
    <p:extLst>
      <p:ext uri="{BB962C8B-B14F-4D97-AF65-F5344CB8AC3E}">
        <p14:creationId xmlns:p14="http://schemas.microsoft.com/office/powerpoint/2010/main" val="1797332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 name="矩形 1"/>
          <p:cNvSpPr/>
          <p:nvPr/>
        </p:nvSpPr>
        <p:spPr>
          <a:xfrm>
            <a:off x="8040162" y="2928853"/>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173774"/>
            <a:ext cx="5688817" cy="2603001"/>
          </a:xfrm>
          <a:prstGeom prst="rect">
            <a:avLst/>
          </a:prstGeom>
        </p:spPr>
      </p:pic>
      <p:pic>
        <p:nvPicPr>
          <p:cNvPr id="8" name="图片 7"/>
          <p:cNvPicPr>
            <a:picLocks noChangeAspect="1"/>
          </p:cNvPicPr>
          <p:nvPr/>
        </p:nvPicPr>
        <p:blipFill>
          <a:blip r:embed="rId3"/>
          <a:stretch>
            <a:fillRect/>
          </a:stretch>
        </p:blipFill>
        <p:spPr>
          <a:xfrm>
            <a:off x="1055580" y="1426483"/>
            <a:ext cx="5544462" cy="2779042"/>
          </a:xfrm>
          <a:prstGeom prst="rect">
            <a:avLst/>
          </a:prstGeom>
        </p:spPr>
      </p:pic>
    </p:spTree>
    <p:extLst>
      <p:ext uri="{BB962C8B-B14F-4D97-AF65-F5344CB8AC3E}">
        <p14:creationId xmlns:p14="http://schemas.microsoft.com/office/powerpoint/2010/main" val="3645024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extLst>
      <p:ext uri="{BB962C8B-B14F-4D97-AF65-F5344CB8AC3E}">
        <p14:creationId xmlns:p14="http://schemas.microsoft.com/office/powerpoint/2010/main" val="16540851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2"/>
          <a:stretch>
            <a:fillRect/>
          </a:stretch>
        </p:blipFill>
        <p:spPr>
          <a:xfrm>
            <a:off x="1654322" y="1339850"/>
            <a:ext cx="8873832" cy="5405437"/>
          </a:xfrm>
          <a:prstGeom prst="rect">
            <a:avLst/>
          </a:prstGeom>
        </p:spPr>
      </p:pic>
    </p:spTree>
    <p:extLst>
      <p:ext uri="{BB962C8B-B14F-4D97-AF65-F5344CB8AC3E}">
        <p14:creationId xmlns:p14="http://schemas.microsoft.com/office/powerpoint/2010/main" val="4380855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 name="矩形 2"/>
          <p:cNvSpPr/>
          <p:nvPr/>
        </p:nvSpPr>
        <p:spPr>
          <a:xfrm>
            <a:off x="2083030" y="1887537"/>
            <a:ext cx="9557431" cy="3062249"/>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pitchFamily="49" charset="-122"/>
                <a:cs typeface="Times New Roman" panose="02020603050405020304" pitchFamily="18" charset="0"/>
              </a:rPr>
              <a:t>6.1</a:t>
            </a:r>
            <a:r>
              <a:rPr lang="zh-CN" altLang="zh-CN" sz="2800" b="1" kern="100" dirty="0">
                <a:ea typeface="黑体" panose="02010609060101010101" pitchFamily="49" charset="-122"/>
                <a:cs typeface="Times New Roman" panose="02020603050405020304" pitchFamily="18" charset="0"/>
              </a:rPr>
              <a:t>可用性</a:t>
            </a:r>
          </a:p>
          <a:p>
            <a:pPr algn="just">
              <a:spcAft>
                <a:spcPts val="0"/>
              </a:spcAft>
            </a:pPr>
            <a:r>
              <a:rPr lang="en-US" altLang="zh-CN" sz="1400" kern="100" dirty="0">
                <a:latin typeface="Calibri" panose="020F0502020204030204" pitchFamily="34" charset="0"/>
                <a:cs typeface="Times New Roman" panose="02020603050405020304" pitchFamily="18" charset="0"/>
              </a:rPr>
              <a:t>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extLst>
      <p:ext uri="{BB962C8B-B14F-4D97-AF65-F5344CB8AC3E}">
        <p14:creationId xmlns:p14="http://schemas.microsoft.com/office/powerpoint/2010/main" val="600933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2846805"/>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pitchFamily="49" charset="-122"/>
                <a:cs typeface="Times New Roman" panose="02020603050405020304" pitchFamily="18" charset="0"/>
              </a:rPr>
              <a:t>6.2</a:t>
            </a:r>
            <a:r>
              <a:rPr lang="zh-CN" altLang="zh-CN" sz="2800" b="1" kern="100" dirty="0">
                <a:ea typeface="黑体" panose="02010609060101010101" pitchFamily="49" charset="-122"/>
                <a:cs typeface="Times New Roman" panose="02020603050405020304" pitchFamily="18" charset="0"/>
              </a:rPr>
              <a:t>性能</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）用户可以通过搜索的方式进行快速方便地查找课程或教师。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）学生和教师都可以从自己的个人中心里找到之前关注的课程或教师。</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）网站将会提示学生所关注课程或教师的未读通知。</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）用户在讨论版里的发言可以进行撤销。</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5</a:t>
            </a:r>
            <a:r>
              <a:rPr lang="zh-CN" altLang="zh-CN" sz="2000" kern="100" dirty="0">
                <a:latin typeface="Calibri" panose="020F0502020204030204" pitchFamily="34" charset="0"/>
                <a:cs typeface="Times New Roman" panose="02020603050405020304" pitchFamily="18" charset="0"/>
              </a:rPr>
              <a:t>）网站允许用户下载课程资料。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）网站里包括课程介绍，学生可以通过课程介绍决定要不要关注该课程。</a:t>
            </a:r>
          </a:p>
        </p:txBody>
      </p:sp>
    </p:spTree>
    <p:extLst>
      <p:ext uri="{BB962C8B-B14F-4D97-AF65-F5344CB8AC3E}">
        <p14:creationId xmlns:p14="http://schemas.microsoft.com/office/powerpoint/2010/main" val="3850123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 name="矩形 1"/>
          <p:cNvSpPr/>
          <p:nvPr/>
        </p:nvSpPr>
        <p:spPr>
          <a:xfrm>
            <a:off x="1983946" y="1988880"/>
            <a:ext cx="9114964" cy="1696234"/>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pitchFamily="49" charset="-122"/>
                <a:cs typeface="Times New Roman" panose="02020603050405020304" pitchFamily="18" charset="0"/>
              </a:rPr>
              <a:t>6.3</a:t>
            </a:r>
            <a:r>
              <a:rPr lang="zh-CN" altLang="en-US" sz="2800" b="1" kern="100" dirty="0" smtClean="0">
                <a:ea typeface="黑体" panose="02010609060101010101" pitchFamily="49" charset="-122"/>
                <a:cs typeface="Times New Roman" panose="02020603050405020304" pitchFamily="18" charset="0"/>
              </a:rPr>
              <a:t>保密性</a:t>
            </a:r>
            <a:endParaRPr lang="zh-CN" altLang="en-US" sz="2800" b="1" kern="100" dirty="0">
              <a:ea typeface="黑体" panose="02010609060101010101" pitchFamily="49" charset="-122"/>
              <a:cs typeface="Times New Roman" panose="02020603050405020304" pitchFamily="18" charset="0"/>
            </a:endParaRPr>
          </a:p>
          <a:p>
            <a:pPr algn="just">
              <a:lnSpc>
                <a:spcPct val="172000"/>
              </a:lnSpc>
              <a:spcBef>
                <a:spcPts val="1300"/>
              </a:spcBef>
              <a:spcAft>
                <a:spcPts val="1300"/>
              </a:spcAft>
            </a:pPr>
            <a:r>
              <a:rPr lang="zh-CN" altLang="en-US" sz="2000" kern="100" dirty="0">
                <a:latin typeface="+mn-ea"/>
                <a:ea typeface="+mn-ea"/>
                <a:cs typeface="Times New Roman" panose="02020603050405020304" pitchFamily="18" charset="0"/>
              </a:rPr>
              <a:t>所有涉及功能信息或个人身份信息的网络事务，都需进行加密操作。</a:t>
            </a:r>
          </a:p>
        </p:txBody>
      </p:sp>
    </p:spTree>
    <p:extLst>
      <p:ext uri="{BB962C8B-B14F-4D97-AF65-F5344CB8AC3E}">
        <p14:creationId xmlns:p14="http://schemas.microsoft.com/office/powerpoint/2010/main" val="32984002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质量属性</a:t>
            </a: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 name="矩形 2"/>
          <p:cNvSpPr/>
          <p:nvPr/>
        </p:nvSpPr>
        <p:spPr>
          <a:xfrm>
            <a:off x="1949450" y="1468819"/>
            <a:ext cx="8812473" cy="5001241"/>
          </a:xfrm>
          <a:prstGeom prst="rect">
            <a:avLst/>
          </a:prstGeom>
        </p:spPr>
        <p:txBody>
          <a:bodyPr wrap="square">
            <a:spAutoFit/>
          </a:bodyPr>
          <a:lstStyle/>
          <a:p>
            <a:pPr algn="just">
              <a:lnSpc>
                <a:spcPct val="172000"/>
              </a:lnSpc>
              <a:spcBef>
                <a:spcPts val="1300"/>
              </a:spcBef>
              <a:spcAft>
                <a:spcPts val="1300"/>
              </a:spcAft>
            </a:pPr>
            <a:r>
              <a:rPr lang="en-US" altLang="zh-CN" sz="2800" b="1" kern="100" dirty="0">
                <a:ea typeface="黑体" panose="02010609060101010101" pitchFamily="49" charset="-122"/>
                <a:cs typeface="Times New Roman" panose="02020603050405020304" pitchFamily="18" charset="0"/>
              </a:rPr>
              <a:t>6.4</a:t>
            </a:r>
            <a:r>
              <a:rPr lang="zh-CN" altLang="zh-CN" sz="2800" b="1" kern="100" dirty="0" smtClean="0">
                <a:ea typeface="黑体" panose="02010609060101010101" pitchFamily="49" charset="-122"/>
                <a:cs typeface="Times New Roman" panose="02020603050405020304" pitchFamily="18" charset="0"/>
              </a:rPr>
              <a:t>安全性</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）权限控制</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根据不同用户角色，设置相应权限，用户的重要操作都做相应的日志记录以备查看，没有权限的用户禁止使用系统。只有管理员用户才能对学生、教师用户进行管理操作；游客用户只能浏览网站的首页，必须登录后才能进行其他操作；学生与教师用户只能下载所关注课程的资料和参与课程讨论版的讨论；教师用户只能上传自己开设的课程的资料。</a:t>
            </a: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）重要数据加密</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所有涉及功能信息或个人身份信息的网络事务，都需进行加密操作。</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）数据备份</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允许用户进行数据的备份和恢复，以弥补数据的破坏和丢失。</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）记录日志</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zh-CN" altLang="zh-CN" sz="2000" kern="100" dirty="0">
                <a:latin typeface="Calibri" panose="020F0502020204030204" pitchFamily="34" charset="0"/>
                <a:cs typeface="Times New Roman" panose="02020603050405020304" pitchFamily="18" charset="0"/>
              </a:rPr>
              <a:t>本网站能够记录系统运行时所发生的所有错误，包括本机错误和网络错误。这些错误记录便于查找错误的原因。日志同时记录用户的关键性操作信息。</a:t>
            </a:r>
          </a:p>
        </p:txBody>
      </p:sp>
    </p:spTree>
    <p:extLst>
      <p:ext uri="{BB962C8B-B14F-4D97-AF65-F5344CB8AC3E}">
        <p14:creationId xmlns:p14="http://schemas.microsoft.com/office/powerpoint/2010/main" val="4041109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19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需求确认</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a:latin typeface="微软雅黑" panose="020B0503020204020204" pitchFamily="34" charset="-122"/>
                <a:ea typeface="微软雅黑" panose="020B0503020204020204" pitchFamily="34" charset="-122"/>
              </a:rPr>
              <a:t>需求优先级分析</a:t>
            </a: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en-US" altLang="zh-CN" sz="2800" dirty="0" smtClean="0">
                <a:latin typeface="微软雅黑" panose="020B0503020204020204" pitchFamily="34" charset="-122"/>
                <a:ea typeface="微软雅黑" panose="020B0503020204020204" pitchFamily="34" charset="-122"/>
              </a:rPr>
              <a:t>SRS</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小组分工及评价</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14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需求优先级分析</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extLst>
      <p:ext uri="{BB962C8B-B14F-4D97-AF65-F5344CB8AC3E}">
        <p14:creationId xmlns:p14="http://schemas.microsoft.com/office/powerpoint/2010/main" val="31508391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90" name="任意多边形 18"/>
          <p:cNvSpPr>
            <a:spLocks noChangeArrowheads="1"/>
          </p:cNvSpPr>
          <p:nvPr/>
        </p:nvSpPr>
        <p:spPr bwMode="auto">
          <a:xfrm>
            <a:off x="287337" y="4132840"/>
            <a:ext cx="5267325" cy="2435225"/>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headEnd/>
            <a:tailEnd/>
          </a:ln>
        </p:spPr>
        <p:txBody>
          <a:bodyPr anchor="ctr"/>
          <a:lstStyle/>
          <a:p>
            <a:endParaRPr lang="zh-CN" altLang="en-US"/>
          </a:p>
        </p:txBody>
      </p:sp>
      <p:sp>
        <p:nvSpPr>
          <p:cNvPr id="4" name="矩形 3"/>
          <p:cNvSpPr/>
          <p:nvPr/>
        </p:nvSpPr>
        <p:spPr>
          <a:xfrm>
            <a:off x="4367856" y="1768252"/>
            <a:ext cx="3070071" cy="833433"/>
          </a:xfrm>
          <a:prstGeom prst="rect">
            <a:avLst/>
          </a:prstGeom>
        </p:spPr>
        <p:txBody>
          <a:bodyPr wrap="none">
            <a:spAutoFit/>
          </a:bodyPr>
          <a:lstStyle/>
          <a:p>
            <a:pPr algn="just">
              <a:lnSpc>
                <a:spcPct val="172000"/>
              </a:lnSpc>
              <a:spcBef>
                <a:spcPts val="1300"/>
              </a:spcBef>
              <a:spcAft>
                <a:spcPts val="1300"/>
              </a:spcAft>
            </a:pPr>
            <a:r>
              <a:rPr lang="zh-CN" altLang="en-US" sz="2800" b="1" kern="100" dirty="0" smtClean="0">
                <a:ea typeface="黑体" panose="02010609060101010101" pitchFamily="49" charset="-122"/>
                <a:cs typeface="Times New Roman" panose="02020603050405020304" pitchFamily="18" charset="0"/>
              </a:rPr>
              <a:t>用户代表相对权重</a:t>
            </a:r>
            <a:endParaRPr lang="zh-CN" altLang="zh-CN" sz="2800" kern="100" dirty="0">
              <a:latin typeface="Calibri" panose="020F0502020204030204" pitchFamily="34" charset="0"/>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188950663"/>
              </p:ext>
            </p:extLst>
          </p:nvPr>
        </p:nvGraphicFramePr>
        <p:xfrm>
          <a:off x="695549" y="2868230"/>
          <a:ext cx="10800902" cy="731520"/>
        </p:xfrm>
        <a:graphic>
          <a:graphicData uri="http://schemas.openxmlformats.org/drawingml/2006/table">
            <a:tbl>
              <a:tblPr firstRow="1" firstCol="1" bandRow="1">
                <a:tableStyleId>{5C22544A-7EE6-4342-B048-85BDC9FD1C3A}</a:tableStyleId>
              </a:tblPr>
              <a:tblGrid>
                <a:gridCol w="1581784">
                  <a:extLst>
                    <a:ext uri="{9D8B030D-6E8A-4147-A177-3AD203B41FA5}">
                      <a16:colId xmlns:a16="http://schemas.microsoft.com/office/drawing/2014/main" val="425094966"/>
                    </a:ext>
                  </a:extLst>
                </a:gridCol>
                <a:gridCol w="1827675">
                  <a:extLst>
                    <a:ext uri="{9D8B030D-6E8A-4147-A177-3AD203B41FA5}">
                      <a16:colId xmlns:a16="http://schemas.microsoft.com/office/drawing/2014/main" val="4218506950"/>
                    </a:ext>
                  </a:extLst>
                </a:gridCol>
                <a:gridCol w="1757945">
                  <a:extLst>
                    <a:ext uri="{9D8B030D-6E8A-4147-A177-3AD203B41FA5}">
                      <a16:colId xmlns:a16="http://schemas.microsoft.com/office/drawing/2014/main" val="619657282"/>
                    </a:ext>
                  </a:extLst>
                </a:gridCol>
                <a:gridCol w="1927989">
                  <a:extLst>
                    <a:ext uri="{9D8B030D-6E8A-4147-A177-3AD203B41FA5}">
                      <a16:colId xmlns:a16="http://schemas.microsoft.com/office/drawing/2014/main" val="4203226370"/>
                    </a:ext>
                  </a:extLst>
                </a:gridCol>
                <a:gridCol w="1749381">
                  <a:extLst>
                    <a:ext uri="{9D8B030D-6E8A-4147-A177-3AD203B41FA5}">
                      <a16:colId xmlns:a16="http://schemas.microsoft.com/office/drawing/2014/main" val="1690592950"/>
                    </a:ext>
                  </a:extLst>
                </a:gridCol>
                <a:gridCol w="1956128">
                  <a:extLst>
                    <a:ext uri="{9D8B030D-6E8A-4147-A177-3AD203B41FA5}">
                      <a16:colId xmlns:a16="http://schemas.microsoft.com/office/drawing/2014/main" val="1872065016"/>
                    </a:ext>
                  </a:extLst>
                </a:gridCol>
              </a:tblGrid>
              <a:tr h="180975">
                <a:tc>
                  <a:txBody>
                    <a:bodyPr/>
                    <a:lstStyle/>
                    <a:p>
                      <a:pPr algn="just">
                        <a:spcAft>
                          <a:spcPts val="0"/>
                        </a:spcAft>
                      </a:pPr>
                      <a:r>
                        <a:rPr lang="zh-CN" sz="2400" kern="100" dirty="0">
                          <a:effectLst/>
                        </a:rPr>
                        <a:t>　</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指导者用户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学习者用户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管理员用户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游客用户</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客户代表</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53739353"/>
                  </a:ext>
                </a:extLst>
              </a:tr>
              <a:tr h="180975">
                <a:tc>
                  <a:txBody>
                    <a:bodyPr/>
                    <a:lstStyle/>
                    <a:p>
                      <a:pPr algn="just">
                        <a:spcAft>
                          <a:spcPts val="0"/>
                        </a:spcAft>
                      </a:pPr>
                      <a:r>
                        <a:rPr lang="zh-CN" sz="2400" kern="100">
                          <a:effectLst/>
                        </a:rPr>
                        <a:t>相对权重</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　</a:t>
                      </a:r>
                      <a:r>
                        <a:rPr lang="en-US" sz="2400" kern="100">
                          <a:effectLst/>
                        </a:rPr>
                        <a:t>1.0</a:t>
                      </a:r>
                      <a:endParaRPr lang="zh-CN" sz="2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　</a:t>
                      </a:r>
                      <a:r>
                        <a:rPr lang="en-US" sz="2400" kern="100" dirty="0">
                          <a:effectLst/>
                        </a:rPr>
                        <a:t>0.5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dirty="0">
                          <a:effectLst/>
                        </a:rPr>
                        <a:t>1.5</a:t>
                      </a:r>
                      <a:endParaRPr 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54974801"/>
                  </a:ext>
                </a:extLst>
              </a:tr>
            </a:tbl>
          </a:graphicData>
        </a:graphic>
      </p:graphicFrame>
    </p:spTree>
    <p:extLst>
      <p:ext uri="{BB962C8B-B14F-4D97-AF65-F5344CB8AC3E}">
        <p14:creationId xmlns:p14="http://schemas.microsoft.com/office/powerpoint/2010/main" val="27700778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pic>
        <p:nvPicPr>
          <p:cNvPr id="3" name="图片 2"/>
          <p:cNvPicPr>
            <a:picLocks noChangeAspect="1"/>
          </p:cNvPicPr>
          <p:nvPr/>
        </p:nvPicPr>
        <p:blipFill>
          <a:blip r:embed="rId2"/>
          <a:stretch>
            <a:fillRect/>
          </a:stretch>
        </p:blipFill>
        <p:spPr>
          <a:xfrm>
            <a:off x="6575532" y="404748"/>
            <a:ext cx="5616468" cy="5835862"/>
          </a:xfrm>
          <a:prstGeom prst="rect">
            <a:avLst/>
          </a:prstGeom>
        </p:spPr>
      </p:pic>
      <p:sp>
        <p:nvSpPr>
          <p:cNvPr id="5" name="矩形 4"/>
          <p:cNvSpPr/>
          <p:nvPr/>
        </p:nvSpPr>
        <p:spPr>
          <a:xfrm>
            <a:off x="2547543" y="2574025"/>
            <a:ext cx="3359772" cy="1938992"/>
          </a:xfrm>
          <a:prstGeom prst="rect">
            <a:avLst/>
          </a:prstGeom>
        </p:spPr>
        <p:txBody>
          <a:bodyPr wrap="square">
            <a:spAutoFit/>
          </a:bodyPr>
          <a:lstStyle/>
          <a:p>
            <a:pPr>
              <a:buNone/>
            </a:pPr>
            <a:r>
              <a:rPr lang="zh-CN" altLang="en-US" sz="2400" b="1" dirty="0">
                <a:latin typeface="+mn-ea"/>
              </a:rPr>
              <a:t>向所有用户代表发送需求优先级打分表，用户代表将为每个功能的相对损失与相对利益进行打分。</a:t>
            </a:r>
          </a:p>
        </p:txBody>
      </p:sp>
    </p:spTree>
    <p:extLst>
      <p:ext uri="{BB962C8B-B14F-4D97-AF65-F5344CB8AC3E}">
        <p14:creationId xmlns:p14="http://schemas.microsoft.com/office/powerpoint/2010/main" val="25797286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headEnd/>
            <a:tailEnd/>
          </a:ln>
        </p:spPr>
        <p:txBody>
          <a:bodyPr anchor="ctr"/>
          <a:lstStyle/>
          <a:p>
            <a:endParaRPr lang="zh-CN" altLang="en-US"/>
          </a:p>
        </p:txBody>
      </p:sp>
      <p:sp>
        <p:nvSpPr>
          <p:cNvPr id="2" name="矩形 1"/>
          <p:cNvSpPr/>
          <p:nvPr/>
        </p:nvSpPr>
        <p:spPr>
          <a:xfrm>
            <a:off x="1703634" y="1844868"/>
            <a:ext cx="9072756" cy="2308324"/>
          </a:xfrm>
          <a:prstGeom prst="rect">
            <a:avLst/>
          </a:prstGeom>
        </p:spPr>
        <p:txBody>
          <a:bodyPr wrap="square">
            <a:spAutoFit/>
          </a:bodyPr>
          <a:lstStyle/>
          <a:p>
            <a:pPr algn="just">
              <a:spcAft>
                <a:spcPts val="0"/>
              </a:spcAft>
            </a:pPr>
            <a:r>
              <a:rPr lang="zh-CN" altLang="zh-CN" sz="2400" kern="100" dirty="0">
                <a:latin typeface="Times New Roman" panose="02020603050405020304" pitchFamily="18" charset="0"/>
              </a:rPr>
              <a:t>打分标准为：</a:t>
            </a:r>
            <a:r>
              <a:rPr lang="zh-CN" altLang="zh-CN" sz="2400" b="1" kern="100" dirty="0">
                <a:latin typeface="Times New Roman" panose="02020603050405020304" pitchFamily="18" charset="0"/>
              </a:rPr>
              <a:t>打分范围为</a:t>
            </a:r>
            <a:r>
              <a:rPr lang="en-US" altLang="zh-CN" sz="2400" b="1" kern="100" dirty="0">
                <a:latin typeface="Times New Roman" panose="02020603050405020304" pitchFamily="18" charset="0"/>
              </a:rPr>
              <a:t>1-9</a:t>
            </a: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代表影响非常轻微，</a:t>
            </a: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代表影响轻微，</a:t>
            </a: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代表影响较为轻微，</a:t>
            </a: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代表影响一般，</a:t>
            </a:r>
            <a:r>
              <a:rPr lang="en-US" altLang="zh-CN" sz="2400" kern="100" dirty="0">
                <a:latin typeface="Times New Roman" panose="02020603050405020304" pitchFamily="18" charset="0"/>
              </a:rPr>
              <a:t>5</a:t>
            </a:r>
            <a:r>
              <a:rPr lang="zh-CN" altLang="zh-CN" sz="2400" kern="100" dirty="0">
                <a:latin typeface="Times New Roman" panose="02020603050405020304" pitchFamily="18" charset="0"/>
              </a:rPr>
              <a:t>代表影响有点重要，</a:t>
            </a:r>
            <a:r>
              <a:rPr lang="en-US" altLang="zh-CN" sz="2400" kern="100" dirty="0">
                <a:latin typeface="Times New Roman" panose="02020603050405020304" pitchFamily="18" charset="0"/>
              </a:rPr>
              <a:t>6</a:t>
            </a:r>
            <a:r>
              <a:rPr lang="zh-CN" altLang="zh-CN" sz="2400" kern="100" dirty="0">
                <a:latin typeface="Times New Roman" panose="02020603050405020304" pitchFamily="18" charset="0"/>
              </a:rPr>
              <a:t>代表影响较为重要，</a:t>
            </a:r>
            <a:r>
              <a:rPr lang="en-US" altLang="zh-CN" sz="2400" kern="100" dirty="0">
                <a:latin typeface="Times New Roman" panose="02020603050405020304" pitchFamily="18" charset="0"/>
              </a:rPr>
              <a:t>7</a:t>
            </a:r>
            <a:r>
              <a:rPr lang="zh-CN" altLang="zh-CN" sz="2400" kern="100" dirty="0">
                <a:latin typeface="Times New Roman" panose="02020603050405020304" pitchFamily="18" charset="0"/>
              </a:rPr>
              <a:t>代表影响重要，</a:t>
            </a:r>
            <a:r>
              <a:rPr lang="en-US" altLang="zh-CN" sz="2400" kern="100" dirty="0">
                <a:latin typeface="Times New Roman" panose="02020603050405020304" pitchFamily="18" charset="0"/>
              </a:rPr>
              <a:t>8</a:t>
            </a:r>
            <a:r>
              <a:rPr lang="zh-CN" altLang="zh-CN" sz="2400" kern="100" dirty="0">
                <a:latin typeface="Times New Roman" panose="02020603050405020304" pitchFamily="18" charset="0"/>
              </a:rPr>
              <a:t>代表影响很重要，</a:t>
            </a:r>
            <a:r>
              <a:rPr lang="en-US" altLang="zh-CN" sz="2400" kern="100" dirty="0">
                <a:latin typeface="Times New Roman" panose="02020603050405020304" pitchFamily="18" charset="0"/>
              </a:rPr>
              <a:t>9</a:t>
            </a:r>
            <a:r>
              <a:rPr lang="zh-CN" altLang="zh-CN" sz="2400" kern="100" dirty="0">
                <a:latin typeface="Times New Roman" panose="02020603050405020304" pitchFamily="18" charset="0"/>
              </a:rPr>
              <a:t>代表极具影响。</a:t>
            </a:r>
          </a:p>
          <a:p>
            <a:pPr algn="just">
              <a:spcAft>
                <a:spcPts val="0"/>
              </a:spcAft>
            </a:pPr>
            <a:r>
              <a:rPr lang="en-US" altLang="zh-CN" sz="2400" kern="100" dirty="0">
                <a:latin typeface="Times New Roman" panose="02020603050405020304" pitchFamily="18" charset="0"/>
              </a:rPr>
              <a:t> </a:t>
            </a:r>
            <a:endParaRPr lang="zh-CN" altLang="zh-CN" sz="2400" kern="100" dirty="0">
              <a:latin typeface="Times New Roman" panose="02020603050405020304" pitchFamily="18" charset="0"/>
            </a:endParaRPr>
          </a:p>
          <a:p>
            <a:pPr algn="just">
              <a:spcAft>
                <a:spcPts val="0"/>
              </a:spcAft>
            </a:pPr>
            <a:r>
              <a:rPr lang="zh-CN" altLang="zh-CN" sz="2400" kern="100" dirty="0">
                <a:latin typeface="Times New Roman" panose="02020603050405020304" pitchFamily="18" charset="0"/>
              </a:rPr>
              <a:t>优先级采用</a:t>
            </a:r>
            <a:r>
              <a:rPr lang="en-US" altLang="zh-CN" sz="2400" kern="100" dirty="0">
                <a:latin typeface="Times New Roman" panose="02020603050405020304" pitchFamily="18" charset="0"/>
              </a:rPr>
              <a:t>QFD</a:t>
            </a:r>
            <a:r>
              <a:rPr lang="zh-CN" altLang="zh-CN" sz="2400" kern="100" dirty="0">
                <a:latin typeface="Times New Roman" panose="02020603050405020304" pitchFamily="18" charset="0"/>
              </a:rPr>
              <a:t>算法。公式：优先级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p>
        </p:txBody>
      </p:sp>
    </p:spTree>
    <p:extLst>
      <p:ext uri="{BB962C8B-B14F-4D97-AF65-F5344CB8AC3E}">
        <p14:creationId xmlns:p14="http://schemas.microsoft.com/office/powerpoint/2010/main" val="3033819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5" name="矩形 4"/>
          <p:cNvSpPr/>
          <p:nvPr/>
        </p:nvSpPr>
        <p:spPr>
          <a:xfrm>
            <a:off x="1951520" y="2204898"/>
            <a:ext cx="3359772" cy="1938992"/>
          </a:xfrm>
          <a:prstGeom prst="rect">
            <a:avLst/>
          </a:prstGeom>
        </p:spPr>
        <p:txBody>
          <a:bodyPr wrap="square">
            <a:spAutoFit/>
          </a:bodyPr>
          <a:lstStyle/>
          <a:p>
            <a:pPr>
              <a:buNone/>
            </a:pPr>
            <a:r>
              <a:rPr lang="zh-CN" altLang="en-US" sz="2400" b="1" dirty="0">
                <a:latin typeface="+mn-ea"/>
              </a:rPr>
              <a:t>由项目</a:t>
            </a:r>
            <a:r>
              <a:rPr lang="zh-CN" altLang="en-US" sz="2400" b="1" dirty="0" smtClean="0">
                <a:latin typeface="+mn-ea"/>
              </a:rPr>
              <a:t>经理和开发者代表协商为</a:t>
            </a:r>
            <a:r>
              <a:rPr lang="zh-CN" altLang="en-US" sz="2400" b="1" dirty="0">
                <a:latin typeface="+mn-ea"/>
              </a:rPr>
              <a:t>相对成本和相对风险进行打分，并用</a:t>
            </a:r>
            <a:r>
              <a:rPr lang="en-US" altLang="zh-CN" sz="2400" b="1" dirty="0">
                <a:latin typeface="+mn-ea"/>
              </a:rPr>
              <a:t>QFD</a:t>
            </a:r>
            <a:r>
              <a:rPr lang="zh-CN" altLang="en-US" sz="2400" b="1" dirty="0">
                <a:latin typeface="+mn-ea"/>
              </a:rPr>
              <a:t>算法算出最终的优先级。</a:t>
            </a:r>
            <a:endParaRPr lang="zh-CN" altLang="en-US" sz="2400" b="1" dirty="0">
              <a:latin typeface="+mn-ea"/>
            </a:endParaRPr>
          </a:p>
        </p:txBody>
      </p:sp>
    </p:spTree>
    <p:extLst>
      <p:ext uri="{BB962C8B-B14F-4D97-AF65-F5344CB8AC3E}">
        <p14:creationId xmlns:p14="http://schemas.microsoft.com/office/powerpoint/2010/main" val="3886936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需求优先级分析</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headEnd/>
            <a:tailEnd/>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6473381" cy="2677656"/>
          </a:xfrm>
          <a:prstGeom prst="rect">
            <a:avLst/>
          </a:prstGeom>
        </p:spPr>
        <p:txBody>
          <a:bodyPr wrap="square">
            <a:spAutoFit/>
          </a:bodyPr>
          <a:lstStyle/>
          <a:p>
            <a:r>
              <a:rPr lang="en-US" altLang="zh-CN" sz="2400" dirty="0" smtClean="0">
                <a:cs typeface="宋体" panose="02010600030101010101" pitchFamily="2" charset="-122"/>
              </a:rPr>
              <a:t>        </a:t>
            </a:r>
            <a:r>
              <a:rPr lang="zh-CN" altLang="en-US" sz="2400" dirty="0" smtClean="0">
                <a:cs typeface="宋体" panose="02010600030101010101" pitchFamily="2" charset="-122"/>
              </a:rPr>
              <a:t>在之前的用户访谈中，我们沟通的各个用户代表没有明确的需求冲突，并且在</a:t>
            </a:r>
            <a:r>
              <a:rPr lang="en-US" altLang="zh-CN" sz="2400" dirty="0" smtClean="0">
                <a:cs typeface="宋体" panose="02010600030101010101" pitchFamily="2" charset="-122"/>
              </a:rPr>
              <a:t>JAD</a:t>
            </a:r>
            <a:r>
              <a:rPr lang="zh-CN" altLang="en-US" sz="2400" dirty="0" smtClean="0">
                <a:cs typeface="宋体" panose="02010600030101010101" pitchFamily="2" charset="-122"/>
              </a:rPr>
              <a:t>会议过程中也没有产生冲突。</a:t>
            </a:r>
            <a:endParaRPr lang="en-US" altLang="zh-CN" sz="2400" dirty="0" smtClean="0">
              <a:cs typeface="宋体" panose="02010600030101010101" pitchFamily="2" charset="-122"/>
            </a:endParaRPr>
          </a:p>
          <a:p>
            <a:r>
              <a:rPr lang="en-US" altLang="zh-CN" sz="2400" dirty="0" smtClean="0">
                <a:cs typeface="宋体" panose="02010600030101010101" pitchFamily="2" charset="-122"/>
              </a:rPr>
              <a:t>        </a:t>
            </a:r>
            <a:r>
              <a:rPr lang="zh-CN" altLang="en-US" sz="2400" dirty="0" smtClean="0">
                <a:cs typeface="宋体" panose="02010600030101010101" pitchFamily="2" charset="-122"/>
              </a:rPr>
              <a:t>如果</a:t>
            </a:r>
            <a:r>
              <a:rPr lang="zh-CN" altLang="en-US" sz="2400" dirty="0" smtClean="0">
                <a:cs typeface="宋体" panose="02010600030101010101" pitchFamily="2" charset="-122"/>
              </a:rPr>
              <a:t>产生冲突，我们将会在</a:t>
            </a:r>
            <a:r>
              <a:rPr lang="en-US" altLang="zh-CN" sz="2400" dirty="0" smtClean="0">
                <a:cs typeface="宋体" panose="02010600030101010101" pitchFamily="2" charset="-122"/>
              </a:rPr>
              <a:t>JAD</a:t>
            </a:r>
            <a:r>
              <a:rPr lang="zh-CN" altLang="en-US" sz="2400" dirty="0" smtClean="0">
                <a:cs typeface="宋体" panose="02010600030101010101" pitchFamily="2" charset="-122"/>
              </a:rPr>
              <a:t>会议中与冲突的用户代表们进行交流已选出一个最终方案，或者在两者都不让步的情况下最终做出两套方案以适应两个用户</a:t>
            </a:r>
            <a:r>
              <a:rPr lang="zh-CN" altLang="en-US" sz="2400" dirty="0" smtClean="0">
                <a:cs typeface="宋体" panose="02010600030101010101" pitchFamily="2" charset="-122"/>
              </a:rPr>
              <a:t>。</a:t>
            </a:r>
            <a:endParaRPr lang="en-US" altLang="zh-CN" sz="2400" dirty="0" smtClean="0">
              <a:cs typeface="宋体" panose="02010600030101010101" pitchFamily="2" charset="-122"/>
            </a:endParaRPr>
          </a:p>
        </p:txBody>
      </p:sp>
    </p:spTree>
    <p:extLst>
      <p:ext uri="{BB962C8B-B14F-4D97-AF65-F5344CB8AC3E}">
        <p14:creationId xmlns:p14="http://schemas.microsoft.com/office/powerpoint/2010/main" val="28653863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dirty="0" smtClean="0">
                <a:solidFill>
                  <a:schemeClr val="bg1"/>
                </a:solidFill>
                <a:latin typeface="微软雅黑" panose="020B0503020204020204" pitchFamily="34" charset="-122"/>
                <a:ea typeface="微软雅黑" panose="020B0503020204020204" pitchFamily="34" charset="-122"/>
              </a:rPr>
              <a:t>SRS</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extLst>
      <p:ext uri="{BB962C8B-B14F-4D97-AF65-F5344CB8AC3E}">
        <p14:creationId xmlns:p14="http://schemas.microsoft.com/office/powerpoint/2010/main" val="10706595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9" name="文本框 65"/>
          <p:cNvSpPr txBox="1">
            <a:spLocks noChangeArrowheads="1"/>
          </p:cNvSpPr>
          <p:nvPr/>
        </p:nvSpPr>
        <p:spPr bwMode="auto">
          <a:xfrm>
            <a:off x="1157288" y="2252185"/>
            <a:ext cx="38585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en-US" altLang="zh-CN" sz="2400" b="1" dirty="0" smtClean="0">
                <a:latin typeface="Arial" panose="020B0604020202020204" pitchFamily="34" charset="0"/>
                <a:cs typeface="Arial" panose="020B0604020202020204" pitchFamily="34" charset="0"/>
              </a:rPr>
              <a:t>.</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en-US" altLang="zh-CN" sz="2400" b="1" dirty="0" smtClean="0">
                <a:latin typeface="Arial" panose="020B0604020202020204" pitchFamily="34" charset="0"/>
                <a:cs typeface="Arial" panose="020B0604020202020204" pitchFamily="34" charset="0"/>
              </a:rPr>
              <a:t>.</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a:t>
            </a:r>
            <a:endParaRPr lang="en-US" altLang="zh-CN" sz="2400" b="1" dirty="0" smtClean="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2"/>
          <a:stretch>
            <a:fillRect/>
          </a:stretch>
        </p:blipFill>
        <p:spPr>
          <a:xfrm>
            <a:off x="5087916" y="2636934"/>
            <a:ext cx="6761472" cy="1743429"/>
          </a:xfrm>
          <a:prstGeom prst="rect">
            <a:avLst/>
          </a:prstGeom>
        </p:spPr>
      </p:pic>
    </p:spTree>
    <p:extLst>
      <p:ext uri="{BB962C8B-B14F-4D97-AF65-F5344CB8AC3E}">
        <p14:creationId xmlns:p14="http://schemas.microsoft.com/office/powerpoint/2010/main" val="32616764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2372307705"/>
              </p:ext>
            </p:extLst>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367967154"/>
                    </a:ext>
                  </a:extLst>
                </a:gridCol>
                <a:gridCol w="2811203">
                  <a:extLst>
                    <a:ext uri="{9D8B030D-6E8A-4147-A177-3AD203B41FA5}">
                      <a16:colId xmlns:a16="http://schemas.microsoft.com/office/drawing/2014/main" val="3818891693"/>
                    </a:ext>
                  </a:extLst>
                </a:gridCol>
                <a:gridCol w="787899">
                  <a:extLst>
                    <a:ext uri="{9D8B030D-6E8A-4147-A177-3AD203B41FA5}">
                      <a16:colId xmlns:a16="http://schemas.microsoft.com/office/drawing/2014/main" val="1839180461"/>
                    </a:ext>
                  </a:extLst>
                </a:gridCol>
                <a:gridCol w="787899">
                  <a:extLst>
                    <a:ext uri="{9D8B030D-6E8A-4147-A177-3AD203B41FA5}">
                      <a16:colId xmlns:a16="http://schemas.microsoft.com/office/drawing/2014/main" val="2653809631"/>
                    </a:ext>
                  </a:extLst>
                </a:gridCol>
                <a:gridCol w="1003732">
                  <a:extLst>
                    <a:ext uri="{9D8B030D-6E8A-4147-A177-3AD203B41FA5}">
                      <a16:colId xmlns:a16="http://schemas.microsoft.com/office/drawing/2014/main" val="1670907307"/>
                    </a:ext>
                  </a:extLst>
                </a:gridCol>
                <a:gridCol w="1152096">
                  <a:extLst>
                    <a:ext uri="{9D8B030D-6E8A-4147-A177-3AD203B41FA5}">
                      <a16:colId xmlns:a16="http://schemas.microsoft.com/office/drawing/2014/main" val="46241413"/>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0009227"/>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9098749"/>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4820584"/>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2338230"/>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08358"/>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0377617"/>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9073488"/>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463752"/>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4301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extLst>
      <p:ext uri="{BB962C8B-B14F-4D97-AF65-F5344CB8AC3E}">
        <p14:creationId xmlns:p14="http://schemas.microsoft.com/office/powerpoint/2010/main" val="1000051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需求确认</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extLst>
      <p:ext uri="{BB962C8B-B14F-4D97-AF65-F5344CB8AC3E}">
        <p14:creationId xmlns:p14="http://schemas.microsoft.com/office/powerpoint/2010/main" val="15018287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extLst>
      <p:ext uri="{BB962C8B-B14F-4D97-AF65-F5344CB8AC3E}">
        <p14:creationId xmlns:p14="http://schemas.microsoft.com/office/powerpoint/2010/main" val="38608460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 name="矩形 1"/>
          <p:cNvSpPr/>
          <p:nvPr/>
        </p:nvSpPr>
        <p:spPr>
          <a:xfrm>
            <a:off x="877105" y="2607068"/>
            <a:ext cx="4536378" cy="1938992"/>
          </a:xfrm>
          <a:prstGeom prst="rect">
            <a:avLst/>
          </a:prstGeom>
        </p:spPr>
        <p:txBody>
          <a:bodyPr wrap="square">
            <a:spAutoFit/>
          </a:bodyPr>
          <a:lstStyle/>
          <a:p>
            <a:r>
              <a:rPr lang="zh-CN" altLang="en-US" sz="2000" dirty="0">
                <a:cs typeface="宋体" panose="02010600030101010101" pitchFamily="2" charset="-122"/>
              </a:rPr>
              <a:t> 服务器选用</a:t>
            </a:r>
            <a:r>
              <a:rPr lang="en-US" altLang="zh-CN" sz="2000" dirty="0">
                <a:cs typeface="宋体" panose="02010600030101010101" pitchFamily="2" charset="-122"/>
              </a:rPr>
              <a:t>Intel </a:t>
            </a:r>
            <a:r>
              <a:rPr lang="zh-CN" altLang="en-US" sz="2000" dirty="0">
                <a:cs typeface="宋体" panose="02010600030101010101" pitchFamily="2" charset="-122"/>
              </a:rPr>
              <a:t>，以</a:t>
            </a:r>
            <a:r>
              <a:rPr lang="en-US" altLang="zh-CN" sz="2000" dirty="0">
                <a:cs typeface="宋体" panose="02010600030101010101" pitchFamily="2" charset="-122"/>
              </a:rPr>
              <a:t>Windows</a:t>
            </a:r>
            <a:r>
              <a:rPr lang="zh-CN" altLang="en-US" sz="2000" dirty="0">
                <a:cs typeface="宋体" panose="02010600030101010101" pitchFamily="2" charset="-122"/>
              </a:rPr>
              <a:t>开发平台，提供对外服务器所要求的相应的安全保障。网站使用</a:t>
            </a:r>
            <a:r>
              <a:rPr lang="en-US" altLang="zh-CN" sz="2000" dirty="0" err="1">
                <a:cs typeface="宋体" panose="02010600030101010101" pitchFamily="2" charset="-122"/>
              </a:rPr>
              <a:t>Axure</a:t>
            </a:r>
            <a:r>
              <a:rPr lang="en-US" altLang="zh-CN" sz="2000" dirty="0">
                <a:cs typeface="宋体" panose="02010600030101010101" pitchFamily="2" charset="-122"/>
              </a:rPr>
              <a:t> RP</a:t>
            </a:r>
            <a:r>
              <a:rPr lang="zh-CN" altLang="en-US" sz="2000" dirty="0">
                <a:cs typeface="宋体" panose="02010600030101010101" pitchFamily="2" charset="-122"/>
              </a:rPr>
              <a:t>开发界面原型，配合</a:t>
            </a:r>
            <a:r>
              <a:rPr lang="en-US" altLang="zh-CN" sz="2000" dirty="0">
                <a:cs typeface="宋体" panose="02010600030101010101" pitchFamily="2" charset="-122"/>
              </a:rPr>
              <a:t>HTML5</a:t>
            </a:r>
            <a:r>
              <a:rPr lang="zh-CN" altLang="en-US" sz="2000" dirty="0">
                <a:cs typeface="宋体" panose="02010600030101010101" pitchFamily="2" charset="-122"/>
              </a:rPr>
              <a:t>语言进行前端的开发，数据库的建立选择</a:t>
            </a:r>
            <a:r>
              <a:rPr lang="en-US" altLang="zh-CN" sz="2000" dirty="0">
                <a:cs typeface="宋体" panose="02010600030101010101" pitchFamily="2" charset="-122"/>
              </a:rPr>
              <a:t>SQL</a:t>
            </a:r>
            <a:r>
              <a:rPr lang="zh-CN" altLang="en-US" sz="2000" dirty="0">
                <a:cs typeface="宋体" panose="02010600030101010101" pitchFamily="2" charset="-122"/>
              </a:rPr>
              <a:t>数据库使用</a:t>
            </a:r>
            <a:r>
              <a:rPr lang="en-US" altLang="zh-CN" sz="2000" dirty="0">
                <a:cs typeface="宋体" panose="02010600030101010101" pitchFamily="2" charset="-122"/>
              </a:rPr>
              <a:t>Java</a:t>
            </a:r>
            <a:r>
              <a:rPr lang="zh-CN" altLang="en-US" sz="2000" dirty="0">
                <a:cs typeface="宋体" panose="02010600030101010101" pitchFamily="2" charset="-122"/>
              </a:rPr>
              <a:t>语言存储相关的数据。</a:t>
            </a:r>
            <a:endParaRPr lang="zh-CN" altLang="en-US" sz="2000" dirty="0"/>
          </a:p>
        </p:txBody>
      </p:sp>
      <p:sp>
        <p:nvSpPr>
          <p:cNvPr id="8" name="矩形 7"/>
          <p:cNvSpPr/>
          <p:nvPr/>
        </p:nvSpPr>
        <p:spPr>
          <a:xfrm>
            <a:off x="5762694" y="1380768"/>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graphicFrame>
        <p:nvGraphicFramePr>
          <p:cNvPr id="9" name="表格 8"/>
          <p:cNvGraphicFramePr>
            <a:graphicFrameLocks noGrp="1"/>
          </p:cNvGraphicFramePr>
          <p:nvPr>
            <p:extLst>
              <p:ext uri="{D42A27DB-BD31-4B8C-83A1-F6EECF244321}">
                <p14:modId xmlns:p14="http://schemas.microsoft.com/office/powerpoint/2010/main" val="2247072577"/>
              </p:ext>
            </p:extLst>
          </p:nvPr>
        </p:nvGraphicFramePr>
        <p:xfrm>
          <a:off x="5762692" y="1881961"/>
          <a:ext cx="5851392" cy="1450215"/>
        </p:xfrm>
        <a:graphic>
          <a:graphicData uri="http://schemas.openxmlformats.org/drawingml/2006/table">
            <a:tbl>
              <a:tblPr>
                <a:tableStyleId>{5C22544A-7EE6-4342-B048-85BDC9FD1C3A}</a:tableStyleId>
              </a:tblPr>
              <a:tblGrid>
                <a:gridCol w="2925696">
                  <a:extLst>
                    <a:ext uri="{9D8B030D-6E8A-4147-A177-3AD203B41FA5}">
                      <a16:colId xmlns:a16="http://schemas.microsoft.com/office/drawing/2014/main" val="23455966"/>
                    </a:ext>
                  </a:extLst>
                </a:gridCol>
                <a:gridCol w="2925696">
                  <a:extLst>
                    <a:ext uri="{9D8B030D-6E8A-4147-A177-3AD203B41FA5}">
                      <a16:colId xmlns:a16="http://schemas.microsoft.com/office/drawing/2014/main" val="2453847217"/>
                    </a:ext>
                  </a:extLst>
                </a:gridCol>
              </a:tblGrid>
              <a:tr h="290043">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739802179"/>
                  </a:ext>
                </a:extLst>
              </a:tr>
              <a:tr h="290043">
                <a:tc>
                  <a:txBody>
                    <a:bodyPr/>
                    <a:lstStyle/>
                    <a:p>
                      <a:pPr algn="just">
                        <a:spcAft>
                          <a:spcPts val="0"/>
                        </a:spcAft>
                      </a:pPr>
                      <a:r>
                        <a:rPr lang="zh-CN" sz="1200" kern="100" dirty="0">
                          <a:effectLst/>
                        </a:rPr>
                        <a:t>主频</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HP Z800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844276291"/>
                  </a:ext>
                </a:extLst>
              </a:tr>
              <a:tr h="290043">
                <a:tc>
                  <a:txBody>
                    <a:bodyPr/>
                    <a:lstStyle/>
                    <a:p>
                      <a:pPr algn="just">
                        <a:spcAft>
                          <a:spcPts val="0"/>
                        </a:spcAft>
                      </a:pPr>
                      <a:r>
                        <a:rPr lang="zh-CN" sz="1200" kern="100" dirty="0">
                          <a:effectLst/>
                        </a:rPr>
                        <a:t>磁盘</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SCSI</a:t>
                      </a:r>
                      <a:r>
                        <a:rPr lang="zh-CN" sz="1200" kern="100">
                          <a:effectLst/>
                        </a:rPr>
                        <a:t>接口、转速</a:t>
                      </a:r>
                      <a:r>
                        <a:rPr lang="en-US" sz="1200" kern="100">
                          <a:effectLst/>
                        </a:rPr>
                        <a:t>10000</a:t>
                      </a:r>
                      <a:r>
                        <a:rPr lang="zh-CN" sz="1200" kern="100">
                          <a:effectLst/>
                        </a:rPr>
                        <a:t>转</a:t>
                      </a:r>
                      <a:r>
                        <a:rPr lang="en-US" sz="1200" kern="100">
                          <a:effectLst/>
                        </a:rPr>
                        <a:t>/</a:t>
                      </a:r>
                      <a:r>
                        <a:rPr lang="zh-CN" sz="1200" kern="100">
                          <a:effectLst/>
                        </a:rPr>
                        <a:t>秒以上</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68739287"/>
                  </a:ext>
                </a:extLst>
              </a:tr>
              <a:tr h="290043">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浙江大学城市学院校园网、</a:t>
                      </a:r>
                      <a:r>
                        <a:rPr lang="en-US" sz="1200" kern="100">
                          <a:effectLst/>
                        </a:rPr>
                        <a:t>100M</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3714316"/>
                  </a:ext>
                </a:extLst>
              </a:tr>
              <a:tr h="290043">
                <a:tc>
                  <a:txBody>
                    <a:bodyPr/>
                    <a:lstStyle/>
                    <a:p>
                      <a:pPr algn="just">
                        <a:spcAft>
                          <a:spcPts val="0"/>
                        </a:spcAft>
                      </a:pPr>
                      <a:r>
                        <a:rPr lang="zh-CN" sz="1200" kern="100" dirty="0">
                          <a:effectLst/>
                        </a:rPr>
                        <a:t>备份</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数据备份使用</a:t>
                      </a:r>
                      <a:r>
                        <a:rPr lang="en-US" sz="1200" kern="100" dirty="0">
                          <a:effectLst/>
                        </a:rPr>
                        <a:t>RAID5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72653876"/>
                  </a:ext>
                </a:extLst>
              </a:tr>
            </a:tbl>
          </a:graphicData>
        </a:graphic>
      </p:graphicFrame>
      <p:sp>
        <p:nvSpPr>
          <p:cNvPr id="10" name="矩形 9"/>
          <p:cNvSpPr/>
          <p:nvPr/>
        </p:nvSpPr>
        <p:spPr>
          <a:xfrm>
            <a:off x="5762695" y="3332177"/>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11" name="表格 10"/>
          <p:cNvGraphicFramePr>
            <a:graphicFrameLocks noGrp="1"/>
          </p:cNvGraphicFramePr>
          <p:nvPr>
            <p:extLst>
              <p:ext uri="{D42A27DB-BD31-4B8C-83A1-F6EECF244321}">
                <p14:modId xmlns:p14="http://schemas.microsoft.com/office/powerpoint/2010/main" val="314243251"/>
              </p:ext>
            </p:extLst>
          </p:nvPr>
        </p:nvGraphicFramePr>
        <p:xfrm>
          <a:off x="5762694" y="3855394"/>
          <a:ext cx="5851390" cy="1190008"/>
        </p:xfrm>
        <a:graphic>
          <a:graphicData uri="http://schemas.openxmlformats.org/drawingml/2006/table">
            <a:tbl>
              <a:tblPr>
                <a:tableStyleId>{5C22544A-7EE6-4342-B048-85BDC9FD1C3A}</a:tableStyleId>
              </a:tblPr>
              <a:tblGrid>
                <a:gridCol w="2925695">
                  <a:extLst>
                    <a:ext uri="{9D8B030D-6E8A-4147-A177-3AD203B41FA5}">
                      <a16:colId xmlns:a16="http://schemas.microsoft.com/office/drawing/2014/main" val="2824619994"/>
                    </a:ext>
                  </a:extLst>
                </a:gridCol>
                <a:gridCol w="2925695">
                  <a:extLst>
                    <a:ext uri="{9D8B030D-6E8A-4147-A177-3AD203B41FA5}">
                      <a16:colId xmlns:a16="http://schemas.microsoft.com/office/drawing/2014/main" val="3748744475"/>
                    </a:ext>
                  </a:extLst>
                </a:gridCol>
              </a:tblGrid>
              <a:tr h="297502">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接口信息</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44715836"/>
                  </a:ext>
                </a:extLst>
              </a:tr>
              <a:tr h="297502">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Linux</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89643825"/>
                  </a:ext>
                </a:extLst>
              </a:tr>
              <a:tr h="297502">
                <a:tc>
                  <a:txBody>
                    <a:bodyPr/>
                    <a:lstStyle/>
                    <a:p>
                      <a:pPr algn="just">
                        <a:spcAft>
                          <a:spcPts val="0"/>
                        </a:spcAft>
                      </a:pPr>
                      <a:r>
                        <a:rPr lang="zh-CN" sz="1200" kern="100">
                          <a:effectLst/>
                        </a:rPr>
                        <a:t>服务器软件</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Apache5.5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91530370"/>
                  </a:ext>
                </a:extLst>
              </a:tr>
              <a:tr h="297502">
                <a:tc>
                  <a:txBody>
                    <a:bodyPr/>
                    <a:lstStyle/>
                    <a:p>
                      <a:pPr algn="just">
                        <a:spcAft>
                          <a:spcPts val="0"/>
                        </a:spcAft>
                      </a:pPr>
                      <a:r>
                        <a:rPr lang="zh-CN" sz="1200" kern="100" dirty="0">
                          <a:effectLst/>
                        </a:rPr>
                        <a:t>数据库</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Mysql5.5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20948862"/>
                  </a:ext>
                </a:extLst>
              </a:tr>
            </a:tbl>
          </a:graphicData>
        </a:graphic>
      </p:graphicFrame>
    </p:spTree>
    <p:extLst>
      <p:ext uri="{BB962C8B-B14F-4D97-AF65-F5344CB8AC3E}">
        <p14:creationId xmlns:p14="http://schemas.microsoft.com/office/powerpoint/2010/main" val="38009968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2" name="矩形 11"/>
          <p:cNvSpPr/>
          <p:nvPr/>
        </p:nvSpPr>
        <p:spPr>
          <a:xfrm>
            <a:off x="2588202" y="1628850"/>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2588202" y="3592865"/>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14" name="表格 13"/>
          <p:cNvGraphicFramePr>
            <a:graphicFrameLocks noGrp="1"/>
          </p:cNvGraphicFramePr>
          <p:nvPr>
            <p:extLst>
              <p:ext uri="{D42A27DB-BD31-4B8C-83A1-F6EECF244321}">
                <p14:modId xmlns:p14="http://schemas.microsoft.com/office/powerpoint/2010/main" val="3097634285"/>
              </p:ext>
            </p:extLst>
          </p:nvPr>
        </p:nvGraphicFramePr>
        <p:xfrm>
          <a:off x="2718377" y="2152070"/>
          <a:ext cx="5989236" cy="1367768"/>
        </p:xfrm>
        <a:graphic>
          <a:graphicData uri="http://schemas.openxmlformats.org/drawingml/2006/table">
            <a:tbl>
              <a:tblPr>
                <a:tableStyleId>{5C22544A-7EE6-4342-B048-85BDC9FD1C3A}</a:tableStyleId>
              </a:tblPr>
              <a:tblGrid>
                <a:gridCol w="2994618">
                  <a:extLst>
                    <a:ext uri="{9D8B030D-6E8A-4147-A177-3AD203B41FA5}">
                      <a16:colId xmlns:a16="http://schemas.microsoft.com/office/drawing/2014/main" val="1185259868"/>
                    </a:ext>
                  </a:extLst>
                </a:gridCol>
                <a:gridCol w="2994618">
                  <a:extLst>
                    <a:ext uri="{9D8B030D-6E8A-4147-A177-3AD203B41FA5}">
                      <a16:colId xmlns:a16="http://schemas.microsoft.com/office/drawing/2014/main" val="3915966515"/>
                    </a:ext>
                  </a:extLst>
                </a:gridCol>
              </a:tblGrid>
              <a:tr h="341942">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04552927"/>
                  </a:ext>
                </a:extLst>
              </a:tr>
              <a:tr h="341942">
                <a:tc>
                  <a:txBody>
                    <a:bodyPr/>
                    <a:lstStyle/>
                    <a:p>
                      <a:pPr algn="just">
                        <a:spcAft>
                          <a:spcPts val="0"/>
                        </a:spcAft>
                      </a:pPr>
                      <a:r>
                        <a:rPr lang="zh-CN" sz="1200" kern="100">
                          <a:effectLst/>
                        </a:rPr>
                        <a:t>主频</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主流配置即可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8188230"/>
                  </a:ext>
                </a:extLst>
              </a:tr>
              <a:tr h="341942">
                <a:tc>
                  <a:txBody>
                    <a:bodyPr/>
                    <a:lstStyle/>
                    <a:p>
                      <a:pPr algn="just">
                        <a:spcAft>
                          <a:spcPts val="0"/>
                        </a:spcAft>
                      </a:pPr>
                      <a:r>
                        <a:rPr lang="zh-CN" sz="1200" kern="100">
                          <a:effectLst/>
                        </a:rPr>
                        <a:t>显卡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分辨率</a:t>
                      </a:r>
                      <a:r>
                        <a:rPr lang="en-US" sz="1200" kern="100">
                          <a:effectLst/>
                        </a:rPr>
                        <a:t>1024*768</a:t>
                      </a:r>
                      <a:r>
                        <a:rPr lang="zh-CN" sz="1200" kern="100">
                          <a:effectLst/>
                        </a:rPr>
                        <a:t>以上</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63771024"/>
                  </a:ext>
                </a:extLst>
              </a:tr>
              <a:tr h="341942">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浙江大学城市学院校园网、</a:t>
                      </a:r>
                      <a:r>
                        <a:rPr lang="en-US" sz="1200" kern="100" dirty="0">
                          <a:effectLst/>
                        </a:rPr>
                        <a:t>10M</a:t>
                      </a:r>
                      <a:r>
                        <a:rPr lang="zh-CN" sz="1200" kern="100" dirty="0">
                          <a:effectLst/>
                        </a:rPr>
                        <a:t>以上</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2889479"/>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13943443"/>
              </p:ext>
            </p:extLst>
          </p:nvPr>
        </p:nvGraphicFramePr>
        <p:xfrm>
          <a:off x="2665136" y="4116085"/>
          <a:ext cx="6042476" cy="1310445"/>
        </p:xfrm>
        <a:graphic>
          <a:graphicData uri="http://schemas.openxmlformats.org/drawingml/2006/table">
            <a:tbl>
              <a:tblPr>
                <a:tableStyleId>{5C22544A-7EE6-4342-B048-85BDC9FD1C3A}</a:tableStyleId>
              </a:tblPr>
              <a:tblGrid>
                <a:gridCol w="3021238">
                  <a:extLst>
                    <a:ext uri="{9D8B030D-6E8A-4147-A177-3AD203B41FA5}">
                      <a16:colId xmlns:a16="http://schemas.microsoft.com/office/drawing/2014/main" val="659026357"/>
                    </a:ext>
                  </a:extLst>
                </a:gridCol>
                <a:gridCol w="3021238">
                  <a:extLst>
                    <a:ext uri="{9D8B030D-6E8A-4147-A177-3AD203B41FA5}">
                      <a16:colId xmlns:a16="http://schemas.microsoft.com/office/drawing/2014/main" val="399402521"/>
                    </a:ext>
                  </a:extLst>
                </a:gridCol>
              </a:tblGrid>
              <a:tr h="436815">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46566183"/>
                  </a:ext>
                </a:extLst>
              </a:tr>
              <a:tr h="436815">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Windows XP/7/8/10</a:t>
                      </a:r>
                      <a:r>
                        <a:rPr lang="zh-CN" sz="1200" kern="100" dirty="0">
                          <a:effectLst/>
                        </a:rPr>
                        <a:t>、</a:t>
                      </a:r>
                      <a:r>
                        <a:rPr lang="en-US" sz="1200" kern="100" dirty="0">
                          <a:effectLst/>
                        </a:rPr>
                        <a:t>Linux</a:t>
                      </a:r>
                      <a:r>
                        <a:rPr lang="zh-CN" sz="1200" kern="100" dirty="0">
                          <a:effectLst/>
                        </a:rPr>
                        <a:t>、</a:t>
                      </a:r>
                      <a:r>
                        <a:rPr lang="en-US" sz="1200" kern="100" dirty="0">
                          <a:effectLst/>
                        </a:rPr>
                        <a:t>Mac OS</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2506461"/>
                  </a:ext>
                </a:extLst>
              </a:tr>
              <a:tr h="436815">
                <a:tc>
                  <a:txBody>
                    <a:bodyPr/>
                    <a:lstStyle/>
                    <a:p>
                      <a:pPr algn="just">
                        <a:spcAft>
                          <a:spcPts val="0"/>
                        </a:spcAft>
                      </a:pPr>
                      <a:r>
                        <a:rPr lang="zh-CN" sz="1200" kern="100">
                          <a:effectLst/>
                        </a:rPr>
                        <a:t>浏览器</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IE</a:t>
                      </a:r>
                      <a:r>
                        <a:rPr lang="zh-CN" sz="1200" kern="100" dirty="0">
                          <a:effectLst/>
                        </a:rPr>
                        <a:t>、</a:t>
                      </a:r>
                      <a:r>
                        <a:rPr lang="en-US" sz="1200" kern="100" dirty="0">
                          <a:effectLst/>
                        </a:rPr>
                        <a:t>Firefox</a:t>
                      </a:r>
                      <a:r>
                        <a:rPr lang="zh-CN" sz="1200" kern="100" dirty="0">
                          <a:effectLst/>
                        </a:rPr>
                        <a:t>、</a:t>
                      </a:r>
                      <a:r>
                        <a:rPr lang="en-US" sz="1200" kern="100" dirty="0">
                          <a:effectLst/>
                        </a:rPr>
                        <a:t>Chrome</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41839521"/>
                  </a:ext>
                </a:extLst>
              </a:tr>
            </a:tbl>
          </a:graphicData>
        </a:graphic>
      </p:graphicFrame>
    </p:spTree>
    <p:extLst>
      <p:ext uri="{BB962C8B-B14F-4D97-AF65-F5344CB8AC3E}">
        <p14:creationId xmlns:p14="http://schemas.microsoft.com/office/powerpoint/2010/main" val="31379777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7" name="图片 6"/>
          <p:cNvPicPr/>
          <p:nvPr/>
        </p:nvPicPr>
        <p:blipFill>
          <a:blip r:embed="rId2"/>
          <a:stretch>
            <a:fillRect/>
          </a:stretch>
        </p:blipFill>
        <p:spPr>
          <a:xfrm>
            <a:off x="2495700" y="1479966"/>
            <a:ext cx="7704642" cy="4872792"/>
          </a:xfrm>
          <a:prstGeom prst="rect">
            <a:avLst/>
          </a:prstGeom>
          <a:noFill/>
          <a:ln w="9525">
            <a:noFill/>
          </a:ln>
        </p:spPr>
      </p:pic>
    </p:spTree>
    <p:extLst>
      <p:ext uri="{BB962C8B-B14F-4D97-AF65-F5344CB8AC3E}">
        <p14:creationId xmlns:p14="http://schemas.microsoft.com/office/powerpoint/2010/main" val="20470246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934" y="209241"/>
            <a:ext cx="6146272" cy="6313680"/>
          </a:xfrm>
          <a:prstGeom prst="rect">
            <a:avLst/>
          </a:prstGeom>
        </p:spPr>
      </p:pic>
    </p:spTree>
    <p:extLst>
      <p:ext uri="{BB962C8B-B14F-4D97-AF65-F5344CB8AC3E}">
        <p14:creationId xmlns:p14="http://schemas.microsoft.com/office/powerpoint/2010/main" val="18019146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用例</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测试</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426" y="404748"/>
            <a:ext cx="5619750" cy="592455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25" y="1418303"/>
            <a:ext cx="5173339" cy="5372313"/>
          </a:xfrm>
          <a:prstGeom prst="rect">
            <a:avLst/>
          </a:prstGeom>
        </p:spPr>
      </p:pic>
    </p:spTree>
    <p:extLst>
      <p:ext uri="{BB962C8B-B14F-4D97-AF65-F5344CB8AC3E}">
        <p14:creationId xmlns:p14="http://schemas.microsoft.com/office/powerpoint/2010/main" val="8155607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999" y="620767"/>
            <a:ext cx="6559101" cy="5853116"/>
          </a:xfrm>
          <a:prstGeom prst="rect">
            <a:avLst/>
          </a:prstGeom>
        </p:spPr>
      </p:pic>
    </p:spTree>
    <p:extLst>
      <p:ext uri="{BB962C8B-B14F-4D97-AF65-F5344CB8AC3E}">
        <p14:creationId xmlns:p14="http://schemas.microsoft.com/office/powerpoint/2010/main" val="18674553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7" name="图片 6"/>
          <p:cNvPicPr/>
          <p:nvPr/>
        </p:nvPicPr>
        <p:blipFill>
          <a:blip r:embed="rId2"/>
          <a:stretch>
            <a:fillRect/>
          </a:stretch>
        </p:blipFill>
        <p:spPr>
          <a:xfrm>
            <a:off x="1920800" y="1419342"/>
            <a:ext cx="9288774" cy="4973102"/>
          </a:xfrm>
          <a:prstGeom prst="rect">
            <a:avLst/>
          </a:prstGeom>
        </p:spPr>
      </p:pic>
    </p:spTree>
    <p:extLst>
      <p:ext uri="{BB962C8B-B14F-4D97-AF65-F5344CB8AC3E}">
        <p14:creationId xmlns:p14="http://schemas.microsoft.com/office/powerpoint/2010/main" val="32638538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5077683" y="0"/>
            <a:ext cx="7008553" cy="6453252"/>
          </a:xfrm>
          <a:prstGeom prst="rect">
            <a:avLst/>
          </a:prstGeom>
        </p:spPr>
      </p:pic>
      <p:pic>
        <p:nvPicPr>
          <p:cNvPr id="3" name="图片 2"/>
          <p:cNvPicPr>
            <a:picLocks noChangeAspect="1"/>
          </p:cNvPicPr>
          <p:nvPr/>
        </p:nvPicPr>
        <p:blipFill>
          <a:blip r:embed="rId3"/>
          <a:stretch>
            <a:fillRect/>
          </a:stretch>
        </p:blipFill>
        <p:spPr>
          <a:xfrm>
            <a:off x="119502" y="3861036"/>
            <a:ext cx="5115218" cy="1030974"/>
          </a:xfrm>
          <a:prstGeom prst="rect">
            <a:avLst/>
          </a:prstGeom>
        </p:spPr>
      </p:pic>
    </p:spTree>
    <p:extLst>
      <p:ext uri="{BB962C8B-B14F-4D97-AF65-F5344CB8AC3E}">
        <p14:creationId xmlns:p14="http://schemas.microsoft.com/office/powerpoint/2010/main" val="2224147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stretch>
            <a:fillRect/>
          </a:stretch>
        </p:blipFill>
        <p:spPr>
          <a:xfrm>
            <a:off x="1847646" y="1844868"/>
            <a:ext cx="7781925" cy="714375"/>
          </a:xfrm>
          <a:prstGeom prst="rect">
            <a:avLst/>
          </a:prstGeom>
        </p:spPr>
      </p:pic>
      <p:pic>
        <p:nvPicPr>
          <p:cNvPr id="5" name="图片 4"/>
          <p:cNvPicPr>
            <a:picLocks noChangeAspect="1"/>
          </p:cNvPicPr>
          <p:nvPr/>
        </p:nvPicPr>
        <p:blipFill>
          <a:blip r:embed="rId3"/>
          <a:stretch>
            <a:fillRect/>
          </a:stretch>
        </p:blipFill>
        <p:spPr>
          <a:xfrm>
            <a:off x="1949450" y="2416561"/>
            <a:ext cx="7820025" cy="647700"/>
          </a:xfrm>
          <a:prstGeom prst="rect">
            <a:avLst/>
          </a:prstGeom>
        </p:spPr>
      </p:pic>
      <p:sp>
        <p:nvSpPr>
          <p:cNvPr id="10" name="矩形 9"/>
          <p:cNvSpPr/>
          <p:nvPr/>
        </p:nvSpPr>
        <p:spPr>
          <a:xfrm>
            <a:off x="2132846" y="3587826"/>
            <a:ext cx="7485416" cy="954107"/>
          </a:xfrm>
          <a:prstGeom prst="rect">
            <a:avLst/>
          </a:prstGeom>
        </p:spPr>
        <p:txBody>
          <a:bodyPr wrap="square">
            <a:spAutoFit/>
          </a:bodyPr>
          <a:lstStyle/>
          <a:p>
            <a:r>
              <a:rPr lang="zh-CN" altLang="en-US" sz="2800" dirty="0" smtClean="0"/>
              <a:t>评审中，发现了</a:t>
            </a:r>
            <a:r>
              <a:rPr lang="en-US" altLang="zh-CN" sz="2800" dirty="0" smtClean="0"/>
              <a:t>SRS</a:t>
            </a:r>
            <a:r>
              <a:rPr lang="zh-CN" altLang="en-US" sz="2800" dirty="0" smtClean="0"/>
              <a:t>中用例</a:t>
            </a:r>
            <a:r>
              <a:rPr lang="zh-CN" altLang="en-US" sz="2800" dirty="0" smtClean="0"/>
              <a:t>描述与测试用例的排版未统一。</a:t>
            </a:r>
            <a:endParaRPr lang="zh-CN" altLang="en-US" sz="2800" dirty="0"/>
          </a:p>
        </p:txBody>
      </p:sp>
    </p:spTree>
    <p:extLst>
      <p:ext uri="{BB962C8B-B14F-4D97-AF65-F5344CB8AC3E}">
        <p14:creationId xmlns:p14="http://schemas.microsoft.com/office/powerpoint/2010/main" val="2438916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需求确认</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endParaRPr lang="zh-CN" altLang="en-US"/>
          </a:p>
        </p:txBody>
      </p:sp>
      <p:sp>
        <p:nvSpPr>
          <p:cNvPr id="2" name="矩形 1"/>
          <p:cNvSpPr/>
          <p:nvPr/>
        </p:nvSpPr>
        <p:spPr>
          <a:xfrm>
            <a:off x="2554512" y="2024022"/>
            <a:ext cx="6624552" cy="1908215"/>
          </a:xfrm>
          <a:prstGeom prst="rect">
            <a:avLst/>
          </a:prstGeom>
        </p:spPr>
        <p:txBody>
          <a:bodyPr wrap="square">
            <a:spAutoFit/>
          </a:bodyPr>
          <a:lstStyle/>
          <a:p>
            <a:pPr indent="266700" algn="just">
              <a:spcAft>
                <a:spcPts val="0"/>
              </a:spcAft>
            </a:pPr>
            <a:r>
              <a:rPr lang="zh-CN" altLang="en-US" sz="2800" kern="100" dirty="0" smtClean="0">
                <a:latin typeface="+mn-ea"/>
                <a:ea typeface="+mn-ea"/>
                <a:cs typeface="Times New Roman" panose="02020603050405020304" pitchFamily="18" charset="0"/>
              </a:rPr>
              <a:t>编写</a:t>
            </a:r>
            <a:r>
              <a:rPr lang="en-US" altLang="zh-CN" sz="2800" kern="100" dirty="0" smtClean="0">
                <a:latin typeface="+mn-ea"/>
                <a:ea typeface="+mn-ea"/>
                <a:cs typeface="Times New Roman" panose="02020603050405020304" pitchFamily="18" charset="0"/>
              </a:rPr>
              <a:t>《SRS》</a:t>
            </a:r>
            <a:r>
              <a:rPr lang="zh-CN" altLang="en-US" sz="2800" kern="100" dirty="0" smtClean="0">
                <a:latin typeface="+mn-ea"/>
                <a:ea typeface="+mn-ea"/>
                <a:cs typeface="Times New Roman" panose="02020603050405020304" pitchFamily="18" charset="0"/>
              </a:rPr>
              <a:t>目的</a:t>
            </a:r>
            <a:endParaRPr lang="en-US" altLang="zh-CN" sz="2800" kern="100" dirty="0" smtClean="0">
              <a:latin typeface="+mn-ea"/>
              <a:ea typeface="+mn-ea"/>
              <a:cs typeface="Times New Roman" panose="02020603050405020304" pitchFamily="18" charset="0"/>
            </a:endParaRPr>
          </a:p>
          <a:p>
            <a:pPr indent="266700" algn="just">
              <a:spcAft>
                <a:spcPts val="0"/>
              </a:spcAft>
            </a:pPr>
            <a:r>
              <a:rPr lang="zh-CN" altLang="zh-CN" kern="100" dirty="0" smtClean="0">
                <a:latin typeface="+mn-ea"/>
                <a:ea typeface="+mn-ea"/>
                <a:cs typeface="Times New Roman" panose="02020603050405020304" pitchFamily="18" charset="0"/>
              </a:rPr>
              <a:t>本需求规格说明书对“基于项目的案例教学系统”做了全面的用户需求分析，包括了</a:t>
            </a:r>
            <a:r>
              <a:rPr lang="zh-CN" altLang="en-US" kern="100" dirty="0" smtClean="0">
                <a:latin typeface="+mn-ea"/>
                <a:ea typeface="+mn-ea"/>
                <a:cs typeface="Times New Roman" panose="02020603050405020304" pitchFamily="18" charset="0"/>
              </a:rPr>
              <a:t>指导者</a:t>
            </a:r>
            <a:r>
              <a:rPr lang="zh-CN" altLang="zh-CN" kern="100" dirty="0" smtClean="0">
                <a:latin typeface="+mn-ea"/>
                <a:ea typeface="+mn-ea"/>
                <a:cs typeface="Times New Roman" panose="02020603050405020304" pitchFamily="18" charset="0"/>
              </a:rPr>
              <a:t>，</a:t>
            </a:r>
            <a:r>
              <a:rPr lang="zh-CN" altLang="en-US" kern="100" dirty="0" smtClean="0">
                <a:latin typeface="+mn-ea"/>
                <a:ea typeface="+mn-ea"/>
                <a:cs typeface="Times New Roman" panose="02020603050405020304" pitchFamily="18" charset="0"/>
              </a:rPr>
              <a:t>学习者</a:t>
            </a:r>
            <a:r>
              <a:rPr lang="zh-CN" altLang="zh-CN" kern="100" dirty="0" smtClean="0">
                <a:latin typeface="+mn-ea"/>
                <a:ea typeface="+mn-ea"/>
                <a:cs typeface="Times New Roman" panose="02020603050405020304" pitchFamily="18" charset="0"/>
              </a:rPr>
              <a:t>，管理员，游客。明确软件必要的功能性需求以及非功能性需求，界面以及用例，使研究人员和开发人员能够清楚的了解该系统的功能与用户需求，并以此为依据对之后的后续工作起一个参照和标准的作用。</a:t>
            </a:r>
            <a:endParaRPr lang="zh-CN" altLang="zh-CN" sz="1400" kern="100" dirty="0">
              <a:latin typeface="+mn-ea"/>
              <a:ea typeface="+mn-ea"/>
              <a:cs typeface="Times New Roman" panose="02020603050405020304" pitchFamily="18" charset="0"/>
            </a:endParaRPr>
          </a:p>
        </p:txBody>
      </p:sp>
      <p:sp>
        <p:nvSpPr>
          <p:cNvPr id="3" name="矩形 2"/>
          <p:cNvSpPr/>
          <p:nvPr/>
        </p:nvSpPr>
        <p:spPr>
          <a:xfrm>
            <a:off x="2636645" y="4109878"/>
            <a:ext cx="2698175" cy="523220"/>
          </a:xfrm>
          <a:prstGeom prst="rect">
            <a:avLst/>
          </a:prstGeom>
        </p:spPr>
        <p:txBody>
          <a:bodyPr wrap="none">
            <a:spAutoFit/>
          </a:bodyPr>
          <a:lstStyle/>
          <a:p>
            <a:pPr algn="ctr" eaLnBrk="1" hangingPunct="1"/>
            <a:r>
              <a:rPr lang="en-US" altLang="zh-CN" sz="2800" dirty="0">
                <a:cs typeface="Arial" panose="020B0604020202020204" pitchFamily="34" charset="0"/>
              </a:rPr>
              <a:t>《</a:t>
            </a:r>
            <a:r>
              <a:rPr lang="zh-CN" altLang="en-US" sz="2800" dirty="0">
                <a:cs typeface="Arial" panose="020B0604020202020204" pitchFamily="34" charset="0"/>
              </a:rPr>
              <a:t>愿景与范围</a:t>
            </a:r>
            <a:r>
              <a:rPr lang="en-US" altLang="zh-CN" sz="2800" dirty="0">
                <a:cs typeface="Arial" panose="020B0604020202020204" pitchFamily="34" charset="0"/>
              </a:rPr>
              <a:t>》</a:t>
            </a:r>
            <a:endParaRPr lang="zh-CN" altLang="en-US" sz="2800" dirty="0">
              <a:cs typeface="Arial" panose="020B0604020202020204" pitchFamily="34" charset="0"/>
            </a:endParaRPr>
          </a:p>
        </p:txBody>
      </p:sp>
      <p:sp>
        <p:nvSpPr>
          <p:cNvPr id="19" name="矩形 34"/>
          <p:cNvSpPr>
            <a:spLocks noChangeArrowheads="1"/>
          </p:cNvSpPr>
          <p:nvPr/>
        </p:nvSpPr>
        <p:spPr bwMode="auto">
          <a:xfrm>
            <a:off x="2737007" y="4811043"/>
            <a:ext cx="51956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latin typeface="Arial" panose="020B0604020202020204" pitchFamily="34" charset="0"/>
              </a:rPr>
              <a:t>定义项目的目标及实现范围。</a:t>
            </a:r>
            <a:endParaRPr lang="zh-CN" altLang="en-US" sz="2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3</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2063664" y="2060886"/>
            <a:ext cx="7667625" cy="1543050"/>
          </a:xfrm>
          <a:prstGeom prst="rect">
            <a:avLst/>
          </a:prstGeom>
        </p:spPr>
      </p:pic>
      <p:pic>
        <p:nvPicPr>
          <p:cNvPr id="3" name="图片 2"/>
          <p:cNvPicPr>
            <a:picLocks noChangeAspect="1"/>
          </p:cNvPicPr>
          <p:nvPr/>
        </p:nvPicPr>
        <p:blipFill>
          <a:blip r:embed="rId3"/>
          <a:stretch>
            <a:fillRect/>
          </a:stretch>
        </p:blipFill>
        <p:spPr>
          <a:xfrm>
            <a:off x="2094767" y="3804926"/>
            <a:ext cx="7581900" cy="847725"/>
          </a:xfrm>
          <a:prstGeom prst="rect">
            <a:avLst/>
          </a:prstGeom>
        </p:spPr>
      </p:pic>
    </p:spTree>
    <p:extLst>
      <p:ext uri="{BB962C8B-B14F-4D97-AF65-F5344CB8AC3E}">
        <p14:creationId xmlns:p14="http://schemas.microsoft.com/office/powerpoint/2010/main" val="817977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小组分工及评价</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extLst>
      <p:ext uri="{BB962C8B-B14F-4D97-AF65-F5344CB8AC3E}">
        <p14:creationId xmlns:p14="http://schemas.microsoft.com/office/powerpoint/2010/main" val="40719258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表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2278063"/>
            <a:ext cx="53276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1" name="组合 71"/>
          <p:cNvGrpSpPr>
            <a:grpSpLocks/>
          </p:cNvGrpSpPr>
          <p:nvPr/>
        </p:nvGrpSpPr>
        <p:grpSpPr bwMode="auto">
          <a:xfrm rot="10800000">
            <a:off x="3562350" y="4486275"/>
            <a:ext cx="1036638" cy="315913"/>
            <a:chOff x="0" y="0"/>
            <a:chExt cx="1620032" cy="504056"/>
          </a:xfrm>
        </p:grpSpPr>
        <p:sp>
          <p:nvSpPr>
            <p:cNvPr id="17457" name="直接连接符 72"/>
            <p:cNvSpPr>
              <a:spLocks noChangeShapeType="1"/>
            </p:cNvSpPr>
            <p:nvPr/>
          </p:nvSpPr>
          <p:spPr bwMode="auto">
            <a:xfrm flipV="1">
              <a:off x="0" y="0"/>
              <a:ext cx="288032" cy="504056"/>
            </a:xfrm>
            <a:prstGeom prst="line">
              <a:avLst/>
            </a:prstGeom>
            <a:noFill/>
            <a:ln w="12700">
              <a:solidFill>
                <a:srgbClr val="83BEC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8" name="直接连接符 73"/>
            <p:cNvSpPr>
              <a:spLocks noChangeShapeType="1"/>
            </p:cNvSpPr>
            <p:nvPr/>
          </p:nvSpPr>
          <p:spPr bwMode="auto">
            <a:xfrm>
              <a:off x="288032" y="0"/>
              <a:ext cx="1332000" cy="1"/>
            </a:xfrm>
            <a:prstGeom prst="line">
              <a:avLst/>
            </a:prstGeom>
            <a:noFill/>
            <a:ln w="12700">
              <a:solidFill>
                <a:srgbClr val="83BEC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12" name="组合 68"/>
          <p:cNvGrpSpPr>
            <a:grpSpLocks/>
          </p:cNvGrpSpPr>
          <p:nvPr/>
        </p:nvGrpSpPr>
        <p:grpSpPr bwMode="auto">
          <a:xfrm flipH="1">
            <a:off x="3867150" y="2205038"/>
            <a:ext cx="1274763" cy="504825"/>
            <a:chOff x="0" y="0"/>
            <a:chExt cx="1620032" cy="504056"/>
          </a:xfrm>
        </p:grpSpPr>
        <p:sp>
          <p:nvSpPr>
            <p:cNvPr id="17455" name="直接连接符 69"/>
            <p:cNvSpPr>
              <a:spLocks noChangeShapeType="1"/>
            </p:cNvSpPr>
            <p:nvPr/>
          </p:nvSpPr>
          <p:spPr bwMode="auto">
            <a:xfrm flipV="1">
              <a:off x="0" y="0"/>
              <a:ext cx="288032" cy="504056"/>
            </a:xfrm>
            <a:prstGeom prst="line">
              <a:avLst/>
            </a:prstGeom>
            <a:noFill/>
            <a:ln w="12700">
              <a:solidFill>
                <a:srgbClr val="B5D8DA"/>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6" name="直接连接符 70"/>
            <p:cNvSpPr>
              <a:spLocks noChangeShapeType="1"/>
            </p:cNvSpPr>
            <p:nvPr/>
          </p:nvSpPr>
          <p:spPr bwMode="auto">
            <a:xfrm>
              <a:off x="288032" y="0"/>
              <a:ext cx="1332000" cy="1"/>
            </a:xfrm>
            <a:prstGeom prst="line">
              <a:avLst/>
            </a:prstGeom>
            <a:noFill/>
            <a:ln w="12700">
              <a:solidFill>
                <a:srgbClr val="B5D8DA"/>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13" name="组合 28"/>
          <p:cNvGrpSpPr>
            <a:grpSpLocks/>
          </p:cNvGrpSpPr>
          <p:nvPr/>
        </p:nvGrpSpPr>
        <p:grpSpPr bwMode="auto">
          <a:xfrm>
            <a:off x="6743700" y="2206625"/>
            <a:ext cx="1619250" cy="503238"/>
            <a:chOff x="0" y="0"/>
            <a:chExt cx="1620032" cy="504056"/>
          </a:xfrm>
        </p:grpSpPr>
        <p:sp>
          <p:nvSpPr>
            <p:cNvPr id="17453" name="直接连接符 25"/>
            <p:cNvSpPr>
              <a:spLocks noChangeShapeType="1"/>
            </p:cNvSpPr>
            <p:nvPr/>
          </p:nvSpPr>
          <p:spPr bwMode="auto">
            <a:xfrm flipV="1">
              <a:off x="0" y="0"/>
              <a:ext cx="288032" cy="504056"/>
            </a:xfrm>
            <a:prstGeom prst="line">
              <a:avLst/>
            </a:prstGeom>
            <a:noFill/>
            <a:ln w="12700">
              <a:solidFill>
                <a:srgbClr val="479796"/>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4" name="直接连接符 27"/>
            <p:cNvSpPr>
              <a:spLocks noChangeShapeType="1"/>
            </p:cNvSpPr>
            <p:nvPr/>
          </p:nvSpPr>
          <p:spPr bwMode="auto">
            <a:xfrm>
              <a:off x="288032" y="0"/>
              <a:ext cx="1332000" cy="1"/>
            </a:xfrm>
            <a:prstGeom prst="line">
              <a:avLst/>
            </a:prstGeom>
            <a:noFill/>
            <a:ln w="12700">
              <a:solidFill>
                <a:srgbClr val="479796"/>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4</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小组分工</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nvGrpSpPr>
          <p:cNvPr id="17422" name="组合 75"/>
          <p:cNvGrpSpPr>
            <a:grpSpLocks/>
          </p:cNvGrpSpPr>
          <p:nvPr/>
        </p:nvGrpSpPr>
        <p:grpSpPr bwMode="auto">
          <a:xfrm rot="10800000" flipH="1">
            <a:off x="7175500" y="4625975"/>
            <a:ext cx="1238250" cy="420688"/>
            <a:chOff x="0" y="0"/>
            <a:chExt cx="1620032" cy="504056"/>
          </a:xfrm>
        </p:grpSpPr>
        <p:sp>
          <p:nvSpPr>
            <p:cNvPr id="17427" name="直接连接符 76"/>
            <p:cNvSpPr>
              <a:spLocks noChangeShapeType="1"/>
            </p:cNvSpPr>
            <p:nvPr/>
          </p:nvSpPr>
          <p:spPr bwMode="auto">
            <a:xfrm flipV="1">
              <a:off x="0" y="0"/>
              <a:ext cx="288032" cy="504056"/>
            </a:xfrm>
            <a:prstGeom prst="line">
              <a:avLst/>
            </a:prstGeom>
            <a:noFill/>
            <a:ln w="12700">
              <a:solidFill>
                <a:srgbClr val="5DB3B0"/>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8" name="直接连接符 77"/>
            <p:cNvSpPr>
              <a:spLocks noChangeShapeType="1"/>
            </p:cNvSpPr>
            <p:nvPr/>
          </p:nvSpPr>
          <p:spPr bwMode="auto">
            <a:xfrm>
              <a:off x="288032" y="0"/>
              <a:ext cx="1332000" cy="1"/>
            </a:xfrm>
            <a:prstGeom prst="line">
              <a:avLst/>
            </a:prstGeom>
            <a:noFill/>
            <a:ln w="12700">
              <a:solidFill>
                <a:srgbClr val="5DB3B0"/>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25" name="文本框 80"/>
          <p:cNvSpPr>
            <a:spLocks noChangeArrowheads="1"/>
          </p:cNvSpPr>
          <p:nvPr/>
        </p:nvSpPr>
        <p:spPr bwMode="auto">
          <a:xfrm>
            <a:off x="4752701" y="836234"/>
            <a:ext cx="292991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陈依伦</a:t>
            </a:r>
            <a:r>
              <a:rPr lang="en-US" altLang="zh-CN" sz="2000" dirty="0" smtClean="0">
                <a:latin typeface="造字工房悦黑体验版纤细体"/>
                <a:ea typeface="造字工房悦黑体验版纤细体"/>
                <a:cs typeface="造字工房悦黑体验版纤细体"/>
                <a:sym typeface="造字工房悦黑体验版纤细体"/>
              </a:rPr>
              <a:t>90</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顺序图的绘制、数据字典的编写、</a:t>
            </a:r>
            <a:r>
              <a:rPr lang="en-US" altLang="zh-CN" sz="2000" dirty="0" smtClean="0">
                <a:latin typeface="造字工房悦黑体验版纤细体"/>
                <a:ea typeface="造字工房悦黑体验版纤细体"/>
                <a:cs typeface="造字工房悦黑体验版纤细体"/>
                <a:sym typeface="造字工房悦黑体验版纤细体"/>
              </a:rPr>
              <a:t>SRS</a:t>
            </a:r>
            <a:r>
              <a:rPr lang="zh-CN" altLang="en-US" sz="2000" dirty="0" smtClean="0">
                <a:latin typeface="造字工房悦黑体验版纤细体"/>
                <a:ea typeface="造字工房悦黑体验版纤细体"/>
                <a:cs typeface="造字工房悦黑体验版纤细体"/>
                <a:sym typeface="造字工房悦黑体验版纤细体"/>
              </a:rPr>
              <a:t>的编写、会议的记录</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1" name="文本框 80"/>
          <p:cNvSpPr>
            <a:spLocks noChangeArrowheads="1"/>
          </p:cNvSpPr>
          <p:nvPr/>
        </p:nvSpPr>
        <p:spPr bwMode="auto">
          <a:xfrm>
            <a:off x="1335364" y="1940422"/>
            <a:ext cx="27444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吕煜杰</a:t>
            </a:r>
            <a:r>
              <a:rPr lang="en-US" altLang="zh-CN" sz="2000" dirty="0" smtClean="0">
                <a:latin typeface="造字工房悦黑体验版纤细体"/>
                <a:ea typeface="造字工房悦黑体验版纤细体"/>
                <a:cs typeface="造字工房悦黑体验版纤细体"/>
                <a:sym typeface="造字工房悦黑体验版纤细体"/>
              </a:rPr>
              <a:t>88</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对话框图</a:t>
            </a:r>
            <a:r>
              <a:rPr lang="zh-CN" altLang="en-US" sz="2000" dirty="0" smtClean="0">
                <a:latin typeface="造字工房悦黑体验版纤细体"/>
                <a:ea typeface="造字工房悦黑体验版纤细体"/>
                <a:cs typeface="造字工房悦黑体验版纤细体"/>
                <a:sym typeface="造字工房悦黑体验版纤细体"/>
              </a:rPr>
              <a:t>的绘制，</a:t>
            </a:r>
            <a:r>
              <a:rPr lang="en-US" altLang="zh-CN" sz="2000" dirty="0" smtClean="0">
                <a:latin typeface="造字工房悦黑体验版纤细体"/>
                <a:ea typeface="造字工房悦黑体验版纤细体"/>
                <a:cs typeface="造字工房悦黑体验版纤细体"/>
                <a:sym typeface="造字工房悦黑体验版纤细体"/>
              </a:rPr>
              <a:t>SRS</a:t>
            </a:r>
            <a:r>
              <a:rPr lang="zh-CN" altLang="en-US" sz="2000" dirty="0" smtClean="0">
                <a:latin typeface="造字工房悦黑体验版纤细体"/>
                <a:ea typeface="造字工房悦黑体验版纤细体"/>
                <a:cs typeface="造字工房悦黑体验版纤细体"/>
                <a:sym typeface="造字工房悦黑体验版纤细体"/>
              </a:rPr>
              <a:t>的编写</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2" name="文本框 80"/>
          <p:cNvSpPr>
            <a:spLocks noChangeArrowheads="1"/>
          </p:cNvSpPr>
          <p:nvPr/>
        </p:nvSpPr>
        <p:spPr bwMode="auto">
          <a:xfrm>
            <a:off x="8615362" y="1857624"/>
            <a:ext cx="27370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马益</a:t>
            </a:r>
            <a:r>
              <a:rPr lang="zh-CN" altLang="en-US" sz="2000" dirty="0" smtClean="0">
                <a:latin typeface="造字工房悦黑体验版纤细体"/>
                <a:ea typeface="造字工房悦黑体验版纤细体"/>
                <a:cs typeface="造字工房悦黑体验版纤细体"/>
                <a:sym typeface="造字工房悦黑体验版纤细体"/>
              </a:rPr>
              <a:t>亮</a:t>
            </a:r>
            <a:r>
              <a:rPr lang="en-US" altLang="zh-CN" sz="2000" dirty="0" smtClean="0">
                <a:latin typeface="造字工房悦黑体验版纤细体"/>
                <a:ea typeface="造字工房悦黑体验版纤细体"/>
                <a:cs typeface="造字工房悦黑体验版纤细体"/>
                <a:sym typeface="造字工房悦黑体验版纤细体"/>
              </a:rPr>
              <a:t>89</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用例测试的编写，</a:t>
            </a:r>
            <a:r>
              <a:rPr lang="en-US" altLang="zh-CN" sz="2000" dirty="0" smtClean="0">
                <a:latin typeface="造字工房悦黑体验版纤细体"/>
                <a:ea typeface="造字工房悦黑体验版纤细体"/>
                <a:cs typeface="造字工房悦黑体验版纤细体"/>
                <a:sym typeface="造字工房悦黑体验版纤细体"/>
              </a:rPr>
              <a:t>SRS</a:t>
            </a:r>
            <a:r>
              <a:rPr lang="zh-CN" altLang="en-US" sz="2000" dirty="0" smtClean="0">
                <a:latin typeface="造字工房悦黑体验版纤细体"/>
                <a:ea typeface="造字工房悦黑体验版纤细体"/>
                <a:cs typeface="造字工房悦黑体验版纤细体"/>
                <a:sym typeface="造字工房悦黑体验版纤细体"/>
              </a:rPr>
              <a:t>的编写</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3" name="文本框 80"/>
          <p:cNvSpPr>
            <a:spLocks noChangeArrowheads="1"/>
          </p:cNvSpPr>
          <p:nvPr/>
        </p:nvSpPr>
        <p:spPr bwMode="auto">
          <a:xfrm>
            <a:off x="1351576" y="4451598"/>
            <a:ext cx="221077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陈佳</a:t>
            </a:r>
            <a:r>
              <a:rPr lang="zh-CN" altLang="en-US" sz="2000" dirty="0" smtClean="0">
                <a:latin typeface="造字工房悦黑体验版纤细体"/>
                <a:ea typeface="造字工房悦黑体验版纤细体"/>
                <a:cs typeface="造字工房悦黑体验版纤细体"/>
                <a:sym typeface="造字工房悦黑体验版纤细体"/>
              </a:rPr>
              <a:t>敏</a:t>
            </a:r>
            <a:r>
              <a:rPr lang="en-US" altLang="zh-CN" sz="2000" dirty="0" smtClean="0">
                <a:latin typeface="造字工房悦黑体验版纤细体"/>
                <a:ea typeface="造字工房悦黑体验版纤细体"/>
                <a:cs typeface="造字工房悦黑体验版纤细体"/>
                <a:sym typeface="造字工房悦黑体验版纤细体"/>
              </a:rPr>
              <a:t>92</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a:latin typeface="造字工房悦黑体验版纤细体"/>
                <a:ea typeface="造字工房悦黑体验版纤细体"/>
                <a:cs typeface="造字工房悦黑体验版纤细体"/>
                <a:sym typeface="造字工房悦黑体验版纤细体"/>
              </a:rPr>
              <a:t>界面</a:t>
            </a:r>
            <a:r>
              <a:rPr lang="zh-CN" altLang="en-US" sz="2000" dirty="0" smtClean="0">
                <a:latin typeface="造字工房悦黑体验版纤细体"/>
                <a:ea typeface="造字工房悦黑体验版纤细体"/>
                <a:cs typeface="造字工房悦黑体验版纤细体"/>
                <a:sym typeface="造字工房悦黑体验版纤细体"/>
              </a:rPr>
              <a:t>原型与用户手册的制作</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
        <p:nvSpPr>
          <p:cNvPr id="54" name="文本框 80"/>
          <p:cNvSpPr>
            <a:spLocks noChangeArrowheads="1"/>
          </p:cNvSpPr>
          <p:nvPr/>
        </p:nvSpPr>
        <p:spPr bwMode="auto">
          <a:xfrm>
            <a:off x="8596982" y="4625975"/>
            <a:ext cx="244491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徐毓茜</a:t>
            </a:r>
            <a:r>
              <a:rPr lang="en-US" altLang="zh-CN" sz="2000" dirty="0" smtClean="0">
                <a:latin typeface="造字工房悦黑体验版纤细体"/>
                <a:ea typeface="造字工房悦黑体验版纤细体"/>
                <a:cs typeface="造字工房悦黑体验版纤细体"/>
                <a:sym typeface="造字工房悦黑体验版纤细体"/>
              </a:rPr>
              <a:t>91</a:t>
            </a:r>
            <a:r>
              <a:rPr lang="zh-CN" altLang="en-US" sz="2000" dirty="0" smtClean="0">
                <a:latin typeface="造字工房悦黑体验版纤细体"/>
                <a:ea typeface="造字工房悦黑体验版纤细体"/>
                <a:cs typeface="造字工房悦黑体验版纤细体"/>
                <a:sym typeface="造字工房悦黑体验版纤细体"/>
              </a:rPr>
              <a:t>分</a:t>
            </a:r>
            <a:endParaRPr lang="en-US" altLang="zh-CN" sz="2000" dirty="0" smtClean="0">
              <a:latin typeface="造字工房悦黑体验版纤细体"/>
              <a:ea typeface="造字工房悦黑体验版纤细体"/>
              <a:cs typeface="造字工房悦黑体验版纤细体"/>
              <a:sym typeface="造字工房悦黑体验版纤细体"/>
            </a:endParaRPr>
          </a:p>
          <a:p>
            <a:pPr algn="ctr" eaLnBrk="1" hangingPunct="1">
              <a:buFont typeface="Arial" pitchFamily="34" charset="0"/>
              <a:buNone/>
            </a:pPr>
            <a:r>
              <a:rPr lang="zh-CN" altLang="en-US" sz="2000" dirty="0" smtClean="0">
                <a:latin typeface="造字工房悦黑体验版纤细体"/>
                <a:ea typeface="造字工房悦黑体验版纤细体"/>
                <a:cs typeface="造字工房悦黑体验版纤细体"/>
                <a:sym typeface="造字工房悦黑体验版纤细体"/>
              </a:rPr>
              <a:t>用例描述、</a:t>
            </a:r>
            <a:r>
              <a:rPr lang="en-US" altLang="zh-CN" sz="2000" dirty="0" smtClean="0">
                <a:latin typeface="造字工房悦黑体验版纤细体"/>
                <a:ea typeface="造字工房悦黑体验版纤细体"/>
                <a:cs typeface="造字工房悦黑体验版纤细体"/>
                <a:sym typeface="造字工房悦黑体验版纤细体"/>
              </a:rPr>
              <a:t>SRS</a:t>
            </a:r>
            <a:r>
              <a:rPr lang="zh-CN" altLang="en-US" sz="2000" dirty="0" smtClean="0">
                <a:latin typeface="造字工房悦黑体验版纤细体"/>
                <a:ea typeface="造字工房悦黑体验版纤细体"/>
                <a:cs typeface="造字工房悦黑体验版纤细体"/>
                <a:sym typeface="造字工房悦黑体验版纤细体"/>
              </a:rPr>
              <a:t>的编写，用例图的绘制</a:t>
            </a:r>
            <a:endParaRPr lang="zh-CN" altLang="en-US" sz="2000" dirty="0">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headEnd/>
            <a:tailEnd/>
          </a:ln>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需求确认</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037" y="1484838"/>
            <a:ext cx="8064672" cy="4905006"/>
          </a:xfrm>
          <a:prstGeom prst="rect">
            <a:avLst/>
          </a:prstGeom>
        </p:spPr>
      </p:pic>
    </p:spTree>
    <p:extLst>
      <p:ext uri="{BB962C8B-B14F-4D97-AF65-F5344CB8AC3E}">
        <p14:creationId xmlns:p14="http://schemas.microsoft.com/office/powerpoint/2010/main" val="2960416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a:solidFill>
                  <a:schemeClr val="bg1"/>
                </a:solidFill>
                <a:latin typeface="Gungsuh" pitchFamily="18" charset="-127"/>
                <a:ea typeface="Gungsuh" pitchFamily="18" charset="-127"/>
                <a:sym typeface="Gungsuh" pitchFamily="18" charset="-127"/>
              </a:rPr>
              <a:t>1</a:t>
            </a:r>
            <a:endParaRPr lang="zh-CN" altLang="en-US" sz="600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微软雅黑" pitchFamily="34" charset="-122"/>
                <a:ea typeface="造字工房悦黑体验版纤细体"/>
                <a:cs typeface="造字工房悦黑体验版纤细体"/>
                <a:sym typeface="造字工房悦黑体验版纤细体"/>
              </a:rPr>
              <a:t>需求确认</a:t>
            </a:r>
            <a:endPar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2" name="图片 1"/>
          <p:cNvPicPr>
            <a:picLocks noChangeAspect="1"/>
          </p:cNvPicPr>
          <p:nvPr/>
        </p:nvPicPr>
        <p:blipFill>
          <a:blip r:embed="rId2"/>
          <a:stretch>
            <a:fillRect/>
          </a:stretch>
        </p:blipFill>
        <p:spPr>
          <a:xfrm>
            <a:off x="2495700" y="1673225"/>
            <a:ext cx="7038975" cy="4819650"/>
          </a:xfrm>
          <a:prstGeom prst="rect">
            <a:avLst/>
          </a:prstGeom>
        </p:spPr>
      </p:pic>
    </p:spTree>
    <p:extLst>
      <p:ext uri="{BB962C8B-B14F-4D97-AF65-F5344CB8AC3E}">
        <p14:creationId xmlns:p14="http://schemas.microsoft.com/office/powerpoint/2010/main" val="1002506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nvGrpSpPr>
          <p:cNvPr id="13" name="组合 40"/>
          <p:cNvGrpSpPr>
            <a:grpSpLocks/>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a:grpSpLocks/>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a:grpSpLocks/>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a:grpSpLocks/>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a:grpSpLocks/>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同分析师交流与沟通，提出指导者的需求，在开发过程中发现和总结存在的问题和弊端并审查最终结果。</a:t>
              </a:r>
            </a:p>
          </p:txBody>
        </p:sp>
        <p:grpSp>
          <p:nvGrpSpPr>
            <p:cNvPr id="25" name="组合 38"/>
            <p:cNvGrpSpPr>
              <a:grpSpLocks/>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a:grpSpLocks/>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a:grpSpLocks/>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52631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p:tgtEl>
                                          <p:spTgt spid="18"/>
                                        </p:tgtEl>
                                        <p:attrNameLst>
                                          <p:attrName>ppt_x</p:attrName>
                                        </p:attrNameLst>
                                      </p:cBhvr>
                                      <p:tavLst>
                                        <p:tav tm="0">
                                          <p:val>
                                            <p:strVal val="#ppt_x-#ppt_w*1.125000"/>
                                          </p:val>
                                        </p:tav>
                                        <p:tav tm="100000">
                                          <p:val>
                                            <p:strVal val="#ppt_x"/>
                                          </p:val>
                                        </p:tav>
                                      </p:tavLst>
                                    </p:anim>
                                    <p:animEffect transition="in" filter="wipe(right)">
                                      <p:cBhvr>
                                        <p:cTn id="13" dur="500"/>
                                        <p:tgtEl>
                                          <p:spTgt spid="18"/>
                                        </p:tgtEl>
                                      </p:cBhvr>
                                    </p:animEffect>
                                  </p:childTnLst>
                                </p:cTn>
                              </p:par>
                            </p:childTnLst>
                          </p:cTn>
                        </p:par>
                        <p:par>
                          <p:cTn id="14" fill="hold">
                            <p:stCondLst>
                              <p:cond delay="1000"/>
                            </p:stCondLst>
                            <p:childTnLst>
                              <p:par>
                                <p:cTn id="15" presetID="12" presetClass="entr" presetSubtype="8" fill="hold" nodeType="after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p:tgtEl>
                                          <p:spTgt spid="23"/>
                                        </p:tgtEl>
                                        <p:attrNameLst>
                                          <p:attrName>ppt_x</p:attrName>
                                        </p:attrNameLst>
                                      </p:cBhvr>
                                      <p:tavLst>
                                        <p:tav tm="0">
                                          <p:val>
                                            <p:strVal val="#ppt_x-#ppt_w*1.125000"/>
                                          </p:val>
                                        </p:tav>
                                        <p:tav tm="100000">
                                          <p:val>
                                            <p:strVal val="#ppt_x"/>
                                          </p:val>
                                        </p:tav>
                                      </p:tavLst>
                                    </p:anim>
                                    <p:animEffect transition="in" filter="wipe(right)">
                                      <p:cBhvr>
                                        <p:cTn id="18" dur="500"/>
                                        <p:tgtEl>
                                          <p:spTgt spid="23"/>
                                        </p:tgtEl>
                                      </p:cBhvr>
                                    </p:animEffect>
                                  </p:childTnLst>
                                </p:cTn>
                              </p:par>
                            </p:childTnLst>
                          </p:cTn>
                        </p:par>
                        <p:par>
                          <p:cTn id="19" fill="hold">
                            <p:stCondLst>
                              <p:cond delay="1750"/>
                            </p:stCondLst>
                            <p:childTnLst>
                              <p:par>
                                <p:cTn id="20" presetID="12" presetClass="entr" presetSubtype="8" fill="hold" nodeType="afterEffect">
                                  <p:stCondLst>
                                    <p:cond delay="50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p:tgtEl>
                                          <p:spTgt spid="28"/>
                                        </p:tgtEl>
                                        <p:attrNameLst>
                                          <p:attrName>ppt_x</p:attrName>
                                        </p:attrNameLst>
                                      </p:cBhvr>
                                      <p:tavLst>
                                        <p:tav tm="0">
                                          <p:val>
                                            <p:strVal val="#ppt_x-#ppt_w*1.125000"/>
                                          </p:val>
                                        </p:tav>
                                        <p:tav tm="100000">
                                          <p:val>
                                            <p:strVal val="#ppt_x"/>
                                          </p:val>
                                        </p:tav>
                                      </p:tavLst>
                                    </p:anim>
                                    <p:animEffect transition="in" filter="wipe(right)">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33" name="矩形 1"/>
          <p:cNvSpPr>
            <a:spLocks noChangeArrowheads="1"/>
          </p:cNvSpPr>
          <p:nvPr/>
        </p:nvSpPr>
        <p:spPr bwMode="auto">
          <a:xfrm>
            <a:off x="1320305" y="2294369"/>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1487616" y="1677937"/>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8472198" y="2569517"/>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a:spLocks/>
          </p:cNvSpPr>
          <p:nvPr/>
        </p:nvSpPr>
        <p:spPr bwMode="auto">
          <a:xfrm>
            <a:off x="8573798" y="3047377"/>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文本框 96"/>
          <p:cNvSpPr txBox="1">
            <a:spLocks noChangeArrowheads="1"/>
          </p:cNvSpPr>
          <p:nvPr/>
        </p:nvSpPr>
        <p:spPr bwMode="auto">
          <a:xfrm>
            <a:off x="8811923" y="2972742"/>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a:grpSpLocks/>
          </p:cNvGrpSpPr>
          <p:nvPr/>
        </p:nvGrpSpPr>
        <p:grpSpPr bwMode="auto">
          <a:xfrm>
            <a:off x="8573798" y="3645553"/>
            <a:ext cx="269875" cy="691416"/>
            <a:chOff x="0" y="421260"/>
            <a:chExt cx="269890" cy="691151"/>
          </a:xfrm>
        </p:grpSpPr>
        <p:grpSp>
          <p:nvGrpSpPr>
            <p:cNvPr id="40" name="组合 98"/>
            <p:cNvGrpSpPr>
              <a:grpSpLocks/>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 name="组合 99"/>
            <p:cNvGrpSpPr>
              <a:grpSpLocks/>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a:grpSpLocks/>
          </p:cNvGrpSpPr>
          <p:nvPr/>
        </p:nvGrpSpPr>
        <p:grpSpPr bwMode="auto">
          <a:xfrm>
            <a:off x="8945272" y="3706730"/>
            <a:ext cx="2435226" cy="587376"/>
            <a:chOff x="-1" y="420943"/>
            <a:chExt cx="2435180" cy="587735"/>
          </a:xfrm>
        </p:grpSpPr>
        <p:grpSp>
          <p:nvGrpSpPr>
            <p:cNvPr id="47" name="组合 101"/>
            <p:cNvGrpSpPr>
              <a:grpSpLocks/>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a:grpSpLocks/>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436" y="2184141"/>
            <a:ext cx="2733819" cy="2733819"/>
          </a:xfrm>
          <a:prstGeom prst="rect">
            <a:avLst/>
          </a:prstGeom>
        </p:spPr>
      </p:pic>
    </p:spTree>
    <p:extLst>
      <p:ext uri="{BB962C8B-B14F-4D97-AF65-F5344CB8AC3E}">
        <p14:creationId xmlns:p14="http://schemas.microsoft.com/office/powerpoint/2010/main" val="177555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strVal val="#ppt_w+.3"/>
                                          </p:val>
                                        </p:tav>
                                        <p:tav tm="100000">
                                          <p:val>
                                            <p:strVal val="#ppt_w"/>
                                          </p:val>
                                        </p:tav>
                                      </p:tavLst>
                                    </p:anim>
                                    <p:anim calcmode="lin" valueType="num">
                                      <p:cBhvr>
                                        <p:cTn id="8" dur="500" fill="hold"/>
                                        <p:tgtEl>
                                          <p:spTgt spid="36"/>
                                        </p:tgtEl>
                                        <p:attrNameLst>
                                          <p:attrName>ppt_h</p:attrName>
                                        </p:attrNameLst>
                                      </p:cBhvr>
                                      <p:tavLst>
                                        <p:tav tm="0">
                                          <p:val>
                                            <p:strVal val="#ppt_h"/>
                                          </p:val>
                                        </p:tav>
                                        <p:tav tm="100000">
                                          <p:val>
                                            <p:strVal val="#ppt_h"/>
                                          </p:val>
                                        </p:tav>
                                      </p:tavLst>
                                    </p:anim>
                                    <p:animEffect transition="in" filter="fade">
                                      <p:cBhvr>
                                        <p:cTn id="9" dur="500"/>
                                        <p:tgtEl>
                                          <p:spTgt spid="36"/>
                                        </p:tgtEl>
                                      </p:cBhvr>
                                    </p:animEffect>
                                  </p:childTnLst>
                                </p:cTn>
                              </p:par>
                              <p:par>
                                <p:cTn id="10" presetID="23" presetClass="entr" presetSubtype="16"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750"/>
                                        <p:tgtEl>
                                          <p:spTgt spid="38"/>
                                        </p:tgtEl>
                                      </p:cBhvr>
                                    </p:animEffect>
                                  </p:childTnLst>
                                </p:cTn>
                              </p:par>
                              <p:par>
                                <p:cTn id="17" presetID="12" presetClass="entr" presetSubtype="2"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ppt_x</p:attrName>
                                        </p:attrNameLst>
                                      </p:cBhvr>
                                      <p:tavLst>
                                        <p:tav tm="0">
                                          <p:val>
                                            <p:strVal val="#ppt_x+#ppt_w*1.125000"/>
                                          </p:val>
                                        </p:tav>
                                        <p:tav tm="100000">
                                          <p:val>
                                            <p:strVal val="#ppt_x"/>
                                          </p:val>
                                        </p:tav>
                                      </p:tavLst>
                                    </p:anim>
                                    <p:animEffect transition="in" filter="wipe(left)">
                                      <p:cBhvr>
                                        <p:cTn id="20" dur="500"/>
                                        <p:tgtEl>
                                          <p:spTgt spid="39"/>
                                        </p:tgtEl>
                                      </p:cBhvr>
                                    </p:animEffect>
                                  </p:childTnLst>
                                </p:cTn>
                              </p:par>
                              <p:par>
                                <p:cTn id="21" presetID="22" presetClass="entr" presetSubtype="8"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3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1</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各用户代表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cxnSp>
        <p:nvCxnSpPr>
          <p:cNvPr id="33"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a:spLocks/>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a:latin typeface="Arial" panose="020B0604020202020204" pitchFamily="34" charset="0"/>
                <a:cs typeface="Arial" panose="020B0604020202020204" pitchFamily="34" charset="0"/>
              </a:rPr>
              <a:t>指导者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a:grpSpLocks/>
          </p:cNvGrpSpPr>
          <p:nvPr/>
        </p:nvGrpSpPr>
        <p:grpSpPr bwMode="auto">
          <a:xfrm>
            <a:off x="2849533" y="2922011"/>
            <a:ext cx="269875" cy="691416"/>
            <a:chOff x="0" y="421260"/>
            <a:chExt cx="269890" cy="691151"/>
          </a:xfrm>
        </p:grpSpPr>
        <p:grpSp>
          <p:nvGrpSpPr>
            <p:cNvPr id="42" name="组合 29"/>
            <p:cNvGrpSpPr>
              <a:grpSpLocks/>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3" name="组合 30"/>
            <p:cNvGrpSpPr>
              <a:grpSpLocks/>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a:grpSpLocks/>
          </p:cNvGrpSpPr>
          <p:nvPr/>
        </p:nvGrpSpPr>
        <p:grpSpPr bwMode="auto">
          <a:xfrm>
            <a:off x="3221008" y="2973099"/>
            <a:ext cx="2519363" cy="597465"/>
            <a:chOff x="0" y="410848"/>
            <a:chExt cx="2435179" cy="597830"/>
          </a:xfrm>
        </p:grpSpPr>
        <p:grpSp>
          <p:nvGrpSpPr>
            <p:cNvPr id="49" name="组合 34"/>
            <p:cNvGrpSpPr>
              <a:grpSpLocks/>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a:grpSpLocks/>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a:spLocks/>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a:grpSpLocks/>
          </p:cNvGrpSpPr>
          <p:nvPr/>
        </p:nvGrpSpPr>
        <p:grpSpPr bwMode="auto">
          <a:xfrm>
            <a:off x="2952750" y="5333711"/>
            <a:ext cx="269875" cy="691416"/>
            <a:chOff x="0" y="421260"/>
            <a:chExt cx="269890" cy="691151"/>
          </a:xfrm>
        </p:grpSpPr>
        <p:grpSp>
          <p:nvGrpSpPr>
            <p:cNvPr id="59" name="组合 46"/>
            <p:cNvGrpSpPr>
              <a:grpSpLocks/>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0" name="组合 47"/>
            <p:cNvGrpSpPr>
              <a:grpSpLocks/>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a:grpSpLocks/>
          </p:cNvGrpSpPr>
          <p:nvPr/>
        </p:nvGrpSpPr>
        <p:grpSpPr bwMode="auto">
          <a:xfrm>
            <a:off x="3324225" y="5394889"/>
            <a:ext cx="2435225" cy="587375"/>
            <a:chOff x="0" y="420944"/>
            <a:chExt cx="2435176" cy="587734"/>
          </a:xfrm>
        </p:grpSpPr>
        <p:grpSp>
          <p:nvGrpSpPr>
            <p:cNvPr id="66" name="组合 49"/>
            <p:cNvGrpSpPr>
              <a:grpSpLocks/>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a:grpSpLocks/>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a:spLocks/>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a:grpSpLocks/>
          </p:cNvGrpSpPr>
          <p:nvPr/>
        </p:nvGrpSpPr>
        <p:grpSpPr bwMode="auto">
          <a:xfrm>
            <a:off x="9016949" y="2822287"/>
            <a:ext cx="269875" cy="691416"/>
            <a:chOff x="0" y="421260"/>
            <a:chExt cx="269890" cy="691151"/>
          </a:xfrm>
        </p:grpSpPr>
        <p:grpSp>
          <p:nvGrpSpPr>
            <p:cNvPr id="76" name="组合 72"/>
            <p:cNvGrpSpPr>
              <a:grpSpLocks/>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 name="组合 73"/>
            <p:cNvGrpSpPr>
              <a:grpSpLocks/>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a:grpSpLocks/>
          </p:cNvGrpSpPr>
          <p:nvPr/>
        </p:nvGrpSpPr>
        <p:grpSpPr bwMode="auto">
          <a:xfrm>
            <a:off x="9388424" y="2873375"/>
            <a:ext cx="2435225" cy="597465"/>
            <a:chOff x="0" y="410848"/>
            <a:chExt cx="2435179" cy="597830"/>
          </a:xfrm>
        </p:grpSpPr>
        <p:grpSp>
          <p:nvGrpSpPr>
            <p:cNvPr id="83" name="组合 75"/>
            <p:cNvGrpSpPr>
              <a:grpSpLocks/>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a:grpSpLocks/>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a:spLocks/>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a:grpSpLocks/>
          </p:cNvGrpSpPr>
          <p:nvPr/>
        </p:nvGrpSpPr>
        <p:grpSpPr bwMode="auto">
          <a:xfrm>
            <a:off x="8804275" y="5333711"/>
            <a:ext cx="269875" cy="691416"/>
            <a:chOff x="0" y="421260"/>
            <a:chExt cx="269890" cy="691151"/>
          </a:xfrm>
        </p:grpSpPr>
        <p:grpSp>
          <p:nvGrpSpPr>
            <p:cNvPr id="93" name="组合 98"/>
            <p:cNvGrpSpPr>
              <a:grpSpLocks/>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4" name="组合 99"/>
            <p:cNvGrpSpPr>
              <a:grpSpLocks/>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a:grpSpLocks/>
          </p:cNvGrpSpPr>
          <p:nvPr/>
        </p:nvGrpSpPr>
        <p:grpSpPr bwMode="auto">
          <a:xfrm>
            <a:off x="9175749" y="5394888"/>
            <a:ext cx="2435226" cy="587376"/>
            <a:chOff x="-1" y="420943"/>
            <a:chExt cx="2435180" cy="587735"/>
          </a:xfrm>
        </p:grpSpPr>
        <p:grpSp>
          <p:nvGrpSpPr>
            <p:cNvPr id="100" name="组合 101"/>
            <p:cNvGrpSpPr>
              <a:grpSpLocks/>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a:grpSpLocks/>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extLst>
      <p:ext uri="{BB962C8B-B14F-4D97-AF65-F5344CB8AC3E}">
        <p14:creationId xmlns:p14="http://schemas.microsoft.com/office/powerpoint/2010/main" val="178627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3"/>
                                          </p:val>
                                        </p:tav>
                                        <p:tav tm="100000">
                                          <p:val>
                                            <p:strVal val="#ppt_w"/>
                                          </p:val>
                                        </p:tav>
                                      </p:tavLst>
                                    </p:anim>
                                    <p:anim calcmode="lin" valueType="num">
                                      <p:cBhvr>
                                        <p:cTn id="8" dur="500" fill="hold"/>
                                        <p:tgtEl>
                                          <p:spTgt spid="38"/>
                                        </p:tgtEl>
                                        <p:attrNameLst>
                                          <p:attrName>ppt_h</p:attrName>
                                        </p:attrNameLst>
                                      </p:cBhvr>
                                      <p:tavLst>
                                        <p:tav tm="0">
                                          <p:val>
                                            <p:strVal val="#ppt_h"/>
                                          </p:val>
                                        </p:tav>
                                        <p:tav tm="100000">
                                          <p:val>
                                            <p:strVal val="#ppt_h"/>
                                          </p:val>
                                        </p:tav>
                                      </p:tavLst>
                                    </p:anim>
                                    <p:animEffect transition="in" filter="fade">
                                      <p:cBhvr>
                                        <p:cTn id="9" dur="500"/>
                                        <p:tgtEl>
                                          <p:spTgt spid="38"/>
                                        </p:tgtEl>
                                      </p:cBhvr>
                                    </p:animEffect>
                                  </p:childTnLst>
                                </p:cTn>
                              </p:par>
                              <p:par>
                                <p:cTn id="10" presetID="50" presetClass="entr" presetSubtype="0" decel="100000" fill="hold" grpId="0" nodeType="withEffect">
                                  <p:stCondLst>
                                    <p:cond delay="0"/>
                                  </p:stCondLst>
                                  <p:iterate type="lt">
                                    <p:tmPct val="10000"/>
                                  </p:iterate>
                                  <p:childTnLst>
                                    <p:set>
                                      <p:cBhvr>
                                        <p:cTn id="11" dur="1" fill="hold">
                                          <p:stCondLst>
                                            <p:cond delay="0"/>
                                          </p:stCondLst>
                                        </p:cTn>
                                        <p:tgtEl>
                                          <p:spTgt spid="72"/>
                                        </p:tgtEl>
                                        <p:attrNameLst>
                                          <p:attrName>style.visibility</p:attrName>
                                        </p:attrNameLst>
                                      </p:cBhvr>
                                      <p:to>
                                        <p:strVal val="visible"/>
                                      </p:to>
                                    </p:set>
                                    <p:anim calcmode="lin" valueType="num">
                                      <p:cBhvr>
                                        <p:cTn id="12" dur="500" fill="hold"/>
                                        <p:tgtEl>
                                          <p:spTgt spid="72"/>
                                        </p:tgtEl>
                                        <p:attrNameLst>
                                          <p:attrName>ppt_w</p:attrName>
                                        </p:attrNameLst>
                                      </p:cBhvr>
                                      <p:tavLst>
                                        <p:tav tm="0">
                                          <p:val>
                                            <p:strVal val="#ppt_w+.3"/>
                                          </p:val>
                                        </p:tav>
                                        <p:tav tm="100000">
                                          <p:val>
                                            <p:strVal val="#ppt_w"/>
                                          </p:val>
                                        </p:tav>
                                      </p:tavLst>
                                    </p:anim>
                                    <p:anim calcmode="lin" valueType="num">
                                      <p:cBhvr>
                                        <p:cTn id="13" dur="500" fill="hold"/>
                                        <p:tgtEl>
                                          <p:spTgt spid="72"/>
                                        </p:tgtEl>
                                        <p:attrNameLst>
                                          <p:attrName>ppt_h</p:attrName>
                                        </p:attrNameLst>
                                      </p:cBhvr>
                                      <p:tavLst>
                                        <p:tav tm="0">
                                          <p:val>
                                            <p:strVal val="#ppt_h"/>
                                          </p:val>
                                        </p:tav>
                                        <p:tav tm="100000">
                                          <p:val>
                                            <p:strVal val="#ppt_h"/>
                                          </p:val>
                                        </p:tav>
                                      </p:tavLst>
                                    </p:anim>
                                    <p:animEffect transition="in" filter="fade">
                                      <p:cBhvr>
                                        <p:cTn id="14" dur="500"/>
                                        <p:tgtEl>
                                          <p:spTgt spid="72"/>
                                        </p:tgtEl>
                                      </p:cBhvr>
                                    </p:animEffect>
                                  </p:childTnLst>
                                </p:cTn>
                              </p:par>
                              <p:par>
                                <p:cTn id="15" presetID="50" presetClass="entr" presetSubtype="0" decel="100000" fill="hold" grpId="0" nodeType="withEffect">
                                  <p:stCondLst>
                                    <p:cond delay="0"/>
                                  </p:stCondLst>
                                  <p:iterate type="lt">
                                    <p:tmPct val="10000"/>
                                  </p:iterate>
                                  <p:childTnLst>
                                    <p:set>
                                      <p:cBhvr>
                                        <p:cTn id="16" dur="1" fill="hold">
                                          <p:stCondLst>
                                            <p:cond delay="0"/>
                                          </p:stCondLst>
                                        </p:cTn>
                                        <p:tgtEl>
                                          <p:spTgt spid="55"/>
                                        </p:tgtEl>
                                        <p:attrNameLst>
                                          <p:attrName>style.visibility</p:attrName>
                                        </p:attrNameLst>
                                      </p:cBhvr>
                                      <p:to>
                                        <p:strVal val="visible"/>
                                      </p:to>
                                    </p:set>
                                    <p:anim calcmode="lin" valueType="num">
                                      <p:cBhvr>
                                        <p:cTn id="17" dur="500" fill="hold"/>
                                        <p:tgtEl>
                                          <p:spTgt spid="55"/>
                                        </p:tgtEl>
                                        <p:attrNameLst>
                                          <p:attrName>ppt_w</p:attrName>
                                        </p:attrNameLst>
                                      </p:cBhvr>
                                      <p:tavLst>
                                        <p:tav tm="0">
                                          <p:val>
                                            <p:strVal val="#ppt_w+.3"/>
                                          </p:val>
                                        </p:tav>
                                        <p:tav tm="100000">
                                          <p:val>
                                            <p:strVal val="#ppt_w"/>
                                          </p:val>
                                        </p:tav>
                                      </p:tavLst>
                                    </p:anim>
                                    <p:anim calcmode="lin" valueType="num">
                                      <p:cBhvr>
                                        <p:cTn id="18" dur="500" fill="hold"/>
                                        <p:tgtEl>
                                          <p:spTgt spid="55"/>
                                        </p:tgtEl>
                                        <p:attrNameLst>
                                          <p:attrName>ppt_h</p:attrName>
                                        </p:attrNameLst>
                                      </p:cBhvr>
                                      <p:tavLst>
                                        <p:tav tm="0">
                                          <p:val>
                                            <p:strVal val="#ppt_h"/>
                                          </p:val>
                                        </p:tav>
                                        <p:tav tm="100000">
                                          <p:val>
                                            <p:strVal val="#ppt_h"/>
                                          </p:val>
                                        </p:tav>
                                      </p:tavLst>
                                    </p:anim>
                                    <p:animEffect transition="in" filter="fade">
                                      <p:cBhvr>
                                        <p:cTn id="19" dur="500"/>
                                        <p:tgtEl>
                                          <p:spTgt spid="55"/>
                                        </p:tgtEl>
                                      </p:cBhvr>
                                    </p:animEffect>
                                  </p:childTnLst>
                                </p:cTn>
                              </p:par>
                              <p:par>
                                <p:cTn id="20" presetID="50" presetClass="entr" presetSubtype="0" decel="100000" fill="hold" grpId="0" nodeType="withEffect">
                                  <p:stCondLst>
                                    <p:cond delay="0"/>
                                  </p:stCondLst>
                                  <p:iterate type="lt">
                                    <p:tmPct val="10000"/>
                                  </p:iterate>
                                  <p:childTnLst>
                                    <p:set>
                                      <p:cBhvr>
                                        <p:cTn id="21" dur="1" fill="hold">
                                          <p:stCondLst>
                                            <p:cond delay="0"/>
                                          </p:stCondLst>
                                        </p:cTn>
                                        <p:tgtEl>
                                          <p:spTgt spid="89"/>
                                        </p:tgtEl>
                                        <p:attrNameLst>
                                          <p:attrName>style.visibility</p:attrName>
                                        </p:attrNameLst>
                                      </p:cBhvr>
                                      <p:to>
                                        <p:strVal val="visible"/>
                                      </p:to>
                                    </p:set>
                                    <p:anim calcmode="lin" valueType="num">
                                      <p:cBhvr>
                                        <p:cTn id="22" dur="500" fill="hold"/>
                                        <p:tgtEl>
                                          <p:spTgt spid="89"/>
                                        </p:tgtEl>
                                        <p:attrNameLst>
                                          <p:attrName>ppt_w</p:attrName>
                                        </p:attrNameLst>
                                      </p:cBhvr>
                                      <p:tavLst>
                                        <p:tav tm="0">
                                          <p:val>
                                            <p:strVal val="#ppt_w+.3"/>
                                          </p:val>
                                        </p:tav>
                                        <p:tav tm="100000">
                                          <p:val>
                                            <p:strVal val="#ppt_w"/>
                                          </p:val>
                                        </p:tav>
                                      </p:tavLst>
                                    </p:anim>
                                    <p:anim calcmode="lin" valueType="num">
                                      <p:cBhvr>
                                        <p:cTn id="23" dur="500" fill="hold"/>
                                        <p:tgtEl>
                                          <p:spTgt spid="89"/>
                                        </p:tgtEl>
                                        <p:attrNameLst>
                                          <p:attrName>ppt_h</p:attrName>
                                        </p:attrNameLst>
                                      </p:cBhvr>
                                      <p:tavLst>
                                        <p:tav tm="0">
                                          <p:val>
                                            <p:strVal val="#ppt_h"/>
                                          </p:val>
                                        </p:tav>
                                        <p:tav tm="100000">
                                          <p:val>
                                            <p:strVal val="#ppt_h"/>
                                          </p:val>
                                        </p:tav>
                                      </p:tavLst>
                                    </p:anim>
                                    <p:animEffect transition="in" filter="fade">
                                      <p:cBhvr>
                                        <p:cTn id="24" dur="500"/>
                                        <p:tgtEl>
                                          <p:spTgt spid="89"/>
                                        </p:tgtEl>
                                      </p:cBhvr>
                                    </p:animEffect>
                                  </p:childTnLst>
                                </p:cTn>
                              </p:par>
                            </p:childTnLst>
                          </p:cTn>
                        </p:par>
                        <p:par>
                          <p:cTn id="25" fill="hold">
                            <p:stCondLst>
                              <p:cond delay="650"/>
                            </p:stCondLst>
                            <p:childTnLst>
                              <p:par>
                                <p:cTn id="26" presetID="23" presetClass="entr" presetSubtype="16"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fltVal val="0"/>
                                          </p:val>
                                        </p:tav>
                                        <p:tav tm="100000">
                                          <p:val>
                                            <p:strVal val="#ppt_w"/>
                                          </p:val>
                                        </p:tav>
                                      </p:tavLst>
                                    </p:anim>
                                    <p:anim calcmode="lin" valueType="num">
                                      <p:cBhvr>
                                        <p:cTn id="29" dur="500" fill="hold"/>
                                        <p:tgtEl>
                                          <p:spTgt spid="39"/>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childTnLst>
                                </p:cTn>
                              </p:par>
                              <p:par>
                                <p:cTn id="34" presetID="23" presetClass="entr" presetSubtype="16"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 calcmode="lin" valueType="num">
                                      <p:cBhvr>
                                        <p:cTn id="36" dur="500" fill="hold"/>
                                        <p:tgtEl>
                                          <p:spTgt spid="56"/>
                                        </p:tgtEl>
                                        <p:attrNameLst>
                                          <p:attrName>ppt_w</p:attrName>
                                        </p:attrNameLst>
                                      </p:cBhvr>
                                      <p:tavLst>
                                        <p:tav tm="0">
                                          <p:val>
                                            <p:fltVal val="0"/>
                                          </p:val>
                                        </p:tav>
                                        <p:tav tm="100000">
                                          <p:val>
                                            <p:strVal val="#ppt_w"/>
                                          </p:val>
                                        </p:tav>
                                      </p:tavLst>
                                    </p:anim>
                                    <p:anim calcmode="lin" valueType="num">
                                      <p:cBhvr>
                                        <p:cTn id="37" dur="500" fill="hold"/>
                                        <p:tgtEl>
                                          <p:spTgt spid="56"/>
                                        </p:tgtEl>
                                        <p:attrNameLst>
                                          <p:attrName>ppt_h</p:attrName>
                                        </p:attrNameLst>
                                      </p:cBhvr>
                                      <p:tavLst>
                                        <p:tav tm="0">
                                          <p:val>
                                            <p:fltVal val="0"/>
                                          </p:val>
                                        </p:tav>
                                        <p:tav tm="100000">
                                          <p:val>
                                            <p:strVal val="#ppt_h"/>
                                          </p:val>
                                        </p:tav>
                                      </p:tavLst>
                                    </p:anim>
                                  </p:childTnLst>
                                </p:cTn>
                              </p:par>
                              <p:par>
                                <p:cTn id="38" presetID="23" presetClass="entr" presetSubtype="16" fill="hold" nodeType="withEffect">
                                  <p:stCondLst>
                                    <p:cond delay="0"/>
                                  </p:stCondLst>
                                  <p:childTnLst>
                                    <p:set>
                                      <p:cBhvr>
                                        <p:cTn id="39" dur="1" fill="hold">
                                          <p:stCondLst>
                                            <p:cond delay="0"/>
                                          </p:stCondLst>
                                        </p:cTn>
                                        <p:tgtEl>
                                          <p:spTgt spid="90"/>
                                        </p:tgtEl>
                                        <p:attrNameLst>
                                          <p:attrName>style.visibility</p:attrName>
                                        </p:attrNameLst>
                                      </p:cBhvr>
                                      <p:to>
                                        <p:strVal val="visible"/>
                                      </p:to>
                                    </p:set>
                                    <p:anim calcmode="lin" valueType="num">
                                      <p:cBhvr>
                                        <p:cTn id="40" dur="500" fill="hold"/>
                                        <p:tgtEl>
                                          <p:spTgt spid="90"/>
                                        </p:tgtEl>
                                        <p:attrNameLst>
                                          <p:attrName>ppt_w</p:attrName>
                                        </p:attrNameLst>
                                      </p:cBhvr>
                                      <p:tavLst>
                                        <p:tav tm="0">
                                          <p:val>
                                            <p:fltVal val="0"/>
                                          </p:val>
                                        </p:tav>
                                        <p:tav tm="100000">
                                          <p:val>
                                            <p:strVal val="#ppt_w"/>
                                          </p:val>
                                        </p:tav>
                                      </p:tavLst>
                                    </p:anim>
                                    <p:anim calcmode="lin" valueType="num">
                                      <p:cBhvr>
                                        <p:cTn id="41" dur="500" fill="hold"/>
                                        <p:tgtEl>
                                          <p:spTgt spid="90"/>
                                        </p:tgtEl>
                                        <p:attrNameLst>
                                          <p:attrName>ppt_h</p:attrName>
                                        </p:attrNameLst>
                                      </p:cBhvr>
                                      <p:tavLst>
                                        <p:tav tm="0">
                                          <p:val>
                                            <p:fltVal val="0"/>
                                          </p:val>
                                        </p:tav>
                                        <p:tav tm="100000">
                                          <p:val>
                                            <p:strVal val="#ppt_h"/>
                                          </p:val>
                                        </p:tav>
                                      </p:tavLst>
                                    </p:anim>
                                  </p:childTnLst>
                                </p:cTn>
                              </p:par>
                            </p:childTnLst>
                          </p:cTn>
                        </p:par>
                        <p:par>
                          <p:cTn id="42" fill="hold">
                            <p:stCondLst>
                              <p:cond delay="1150"/>
                            </p:stCondLst>
                            <p:childTnLst>
                              <p:par>
                                <p:cTn id="43" presetID="22" presetClass="entr" presetSubtype="8"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750"/>
                                        <p:tgtEl>
                                          <p:spTgt spid="4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wipe(left)">
                                      <p:cBhvr>
                                        <p:cTn id="48" dur="750"/>
                                        <p:tgtEl>
                                          <p:spTgt spid="7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750"/>
                                        <p:tgtEl>
                                          <p:spTgt spid="5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wipe(left)">
                                      <p:cBhvr>
                                        <p:cTn id="54" dur="750"/>
                                        <p:tgtEl>
                                          <p:spTgt spid="91"/>
                                        </p:tgtEl>
                                      </p:cBhvr>
                                    </p:animEffect>
                                  </p:childTnLst>
                                </p:cTn>
                              </p:par>
                            </p:childTnLst>
                          </p:cTn>
                        </p:par>
                        <p:par>
                          <p:cTn id="55" fill="hold">
                            <p:stCondLst>
                              <p:cond delay="1900"/>
                            </p:stCondLst>
                            <p:childTnLst>
                              <p:par>
                                <p:cTn id="56" presetID="12" presetClass="entr" presetSubtype="2"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500"/>
                                        <p:tgtEl>
                                          <p:spTgt spid="41"/>
                                        </p:tgtEl>
                                        <p:attrNameLst>
                                          <p:attrName>ppt_x</p:attrName>
                                        </p:attrNameLst>
                                      </p:cBhvr>
                                      <p:tavLst>
                                        <p:tav tm="0">
                                          <p:val>
                                            <p:strVal val="#ppt_x+#ppt_w*1.125000"/>
                                          </p:val>
                                        </p:tav>
                                        <p:tav tm="100000">
                                          <p:val>
                                            <p:strVal val="#ppt_x"/>
                                          </p:val>
                                        </p:tav>
                                      </p:tavLst>
                                    </p:anim>
                                    <p:animEffect transition="in" filter="wipe(left)">
                                      <p:cBhvr>
                                        <p:cTn id="59" dur="500"/>
                                        <p:tgtEl>
                                          <p:spTgt spid="41"/>
                                        </p:tgtEl>
                                      </p:cBhvr>
                                    </p:animEffect>
                                  </p:childTnLst>
                                </p:cTn>
                              </p:par>
                              <p:par>
                                <p:cTn id="60" presetID="12" presetClass="entr" presetSubtype="2" fill="hold" nodeType="withEffect">
                                  <p:stCondLst>
                                    <p:cond delay="0"/>
                                  </p:stCondLst>
                                  <p:childTnLst>
                                    <p:set>
                                      <p:cBhvr>
                                        <p:cTn id="61" dur="1" fill="hold">
                                          <p:stCondLst>
                                            <p:cond delay="0"/>
                                          </p:stCondLst>
                                        </p:cTn>
                                        <p:tgtEl>
                                          <p:spTgt spid="75"/>
                                        </p:tgtEl>
                                        <p:attrNameLst>
                                          <p:attrName>style.visibility</p:attrName>
                                        </p:attrNameLst>
                                      </p:cBhvr>
                                      <p:to>
                                        <p:strVal val="visible"/>
                                      </p:to>
                                    </p:set>
                                    <p:anim calcmode="lin" valueType="num">
                                      <p:cBhvr additive="base">
                                        <p:cTn id="62" dur="500"/>
                                        <p:tgtEl>
                                          <p:spTgt spid="75"/>
                                        </p:tgtEl>
                                        <p:attrNameLst>
                                          <p:attrName>ppt_x</p:attrName>
                                        </p:attrNameLst>
                                      </p:cBhvr>
                                      <p:tavLst>
                                        <p:tav tm="0">
                                          <p:val>
                                            <p:strVal val="#ppt_x+#ppt_w*1.125000"/>
                                          </p:val>
                                        </p:tav>
                                        <p:tav tm="100000">
                                          <p:val>
                                            <p:strVal val="#ppt_x"/>
                                          </p:val>
                                        </p:tav>
                                      </p:tavLst>
                                    </p:anim>
                                    <p:animEffect transition="in" filter="wipe(left)">
                                      <p:cBhvr>
                                        <p:cTn id="63" dur="500"/>
                                        <p:tgtEl>
                                          <p:spTgt spid="75"/>
                                        </p:tgtEl>
                                      </p:cBhvr>
                                    </p:animEffect>
                                  </p:childTnLst>
                                </p:cTn>
                              </p:par>
                              <p:par>
                                <p:cTn id="64" presetID="12" presetClass="entr" presetSubtype="2" fill="hold" nodeType="with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p:tgtEl>
                                          <p:spTgt spid="58"/>
                                        </p:tgtEl>
                                        <p:attrNameLst>
                                          <p:attrName>ppt_x</p:attrName>
                                        </p:attrNameLst>
                                      </p:cBhvr>
                                      <p:tavLst>
                                        <p:tav tm="0">
                                          <p:val>
                                            <p:strVal val="#ppt_x+#ppt_w*1.125000"/>
                                          </p:val>
                                        </p:tav>
                                        <p:tav tm="100000">
                                          <p:val>
                                            <p:strVal val="#ppt_x"/>
                                          </p:val>
                                        </p:tav>
                                      </p:tavLst>
                                    </p:anim>
                                    <p:animEffect transition="in" filter="wipe(left)">
                                      <p:cBhvr>
                                        <p:cTn id="67" dur="500"/>
                                        <p:tgtEl>
                                          <p:spTgt spid="58"/>
                                        </p:tgtEl>
                                      </p:cBhvr>
                                    </p:animEffect>
                                  </p:childTnLst>
                                </p:cTn>
                              </p:par>
                              <p:par>
                                <p:cTn id="68" presetID="12" presetClass="entr" presetSubtype="2"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 calcmode="lin" valueType="num">
                                      <p:cBhvr additive="base">
                                        <p:cTn id="70" dur="500"/>
                                        <p:tgtEl>
                                          <p:spTgt spid="92"/>
                                        </p:tgtEl>
                                        <p:attrNameLst>
                                          <p:attrName>ppt_x</p:attrName>
                                        </p:attrNameLst>
                                      </p:cBhvr>
                                      <p:tavLst>
                                        <p:tav tm="0">
                                          <p:val>
                                            <p:strVal val="#ppt_x+#ppt_w*1.125000"/>
                                          </p:val>
                                        </p:tav>
                                        <p:tav tm="100000">
                                          <p:val>
                                            <p:strVal val="#ppt_x"/>
                                          </p:val>
                                        </p:tav>
                                      </p:tavLst>
                                    </p:anim>
                                    <p:animEffect transition="in" filter="wipe(left)">
                                      <p:cBhvr>
                                        <p:cTn id="71" dur="500"/>
                                        <p:tgtEl>
                                          <p:spTgt spid="92"/>
                                        </p:tgtEl>
                                      </p:cBhvr>
                                    </p:animEffect>
                                  </p:childTnLst>
                                </p:cTn>
                              </p:par>
                            </p:childTnLst>
                          </p:cTn>
                        </p:par>
                        <p:par>
                          <p:cTn id="72" fill="hold">
                            <p:stCondLst>
                              <p:cond delay="2400"/>
                            </p:stCondLst>
                            <p:childTnLst>
                              <p:par>
                                <p:cTn id="73" presetID="22" presetClass="entr" presetSubtype="8" fill="hold"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750"/>
                                        <p:tgtEl>
                                          <p:spTgt spid="48"/>
                                        </p:tgtEl>
                                      </p:cBhvr>
                                    </p:animEffect>
                                  </p:childTnLst>
                                </p:cTn>
                              </p:par>
                              <p:par>
                                <p:cTn id="76" presetID="22" presetClass="entr" presetSubtype="8" fill="hold"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wipe(left)">
                                      <p:cBhvr>
                                        <p:cTn id="78" dur="750"/>
                                        <p:tgtEl>
                                          <p:spTgt spid="82"/>
                                        </p:tgtEl>
                                      </p:cBhvr>
                                    </p:animEffect>
                                  </p:childTnLst>
                                </p:cTn>
                              </p:par>
                              <p:par>
                                <p:cTn id="79" presetID="22" presetClass="entr" presetSubtype="8"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wipe(left)">
                                      <p:cBhvr>
                                        <p:cTn id="81" dur="750"/>
                                        <p:tgtEl>
                                          <p:spTgt spid="65"/>
                                        </p:tgtEl>
                                      </p:cBhvr>
                                    </p:animEffect>
                                  </p:childTnLst>
                                </p:cTn>
                              </p:par>
                              <p:par>
                                <p:cTn id="82" presetID="22" presetClass="entr" presetSubtype="8"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wipe(left)">
                                      <p:cBhvr>
                                        <p:cTn id="84" dur="75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utoUpdateAnimBg="0"/>
      <p:bldP spid="40" grpId="0" autoUpdateAnimBg="0"/>
      <p:bldP spid="55" grpId="0" autoUpdateAnimBg="0"/>
      <p:bldP spid="57" grpId="0" autoUpdateAnimBg="0"/>
      <p:bldP spid="72" grpId="0" autoUpdateAnimBg="0"/>
      <p:bldP spid="74" grpId="0" autoUpdateAnimBg="0"/>
      <p:bldP spid="89" grpId="0" autoUpdateAnimBg="0"/>
      <p:bldP spid="91" grpId="0" autoUpdateAnimBg="0"/>
    </p:bld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949</TotalTime>
  <Pages>0</Pages>
  <Words>1192</Words>
  <Characters>0</Characters>
  <Application>Microsoft Office PowerPoint</Application>
  <DocSecurity>0</DocSecurity>
  <PresentationFormat>宽屏</PresentationFormat>
  <Lines>0</Lines>
  <Paragraphs>281</Paragraphs>
  <Slides>43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43</vt:i4>
      </vt:variant>
    </vt:vector>
  </HeadingPairs>
  <TitlesOfParts>
    <vt:vector size="56" baseType="lpstr">
      <vt:lpstr>Arial</vt:lpstr>
      <vt:lpstr>幼圆</vt:lpstr>
      <vt:lpstr>等线</vt:lpstr>
      <vt:lpstr>Times New Roman</vt:lpstr>
      <vt:lpstr>造字工房悦黑体验版纤细体</vt:lpstr>
      <vt:lpstr>Impact</vt:lpstr>
      <vt:lpstr>Gulim</vt:lpstr>
      <vt:lpstr>宋体</vt:lpstr>
      <vt:lpstr>Gungsuh</vt:lpstr>
      <vt:lpstr>黑体</vt:lpstr>
      <vt:lpstr>微软雅黑</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CYL</cp:lastModifiedBy>
  <cp:revision>68</cp:revision>
  <dcterms:created xsi:type="dcterms:W3CDTF">2014-01-18T01:07:00Z</dcterms:created>
  <dcterms:modified xsi:type="dcterms:W3CDTF">2019-01-03T18:52:10Z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2052-9.1.0.4855</vt:lpwstr>
  </property>
</Properties>
</file>